
<file path=[Content_Types].xml><?xml version="1.0" encoding="utf-8"?>
<Types xmlns="http://schemas.openxmlformats.org/package/2006/content-types">
  <Default Extension="avif" ContentType="image/av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73" r:id="rId6"/>
    <p:sldId id="279" r:id="rId7"/>
    <p:sldId id="276" r:id="rId8"/>
    <p:sldId id="289" r:id="rId9"/>
    <p:sldId id="291" r:id="rId10"/>
    <p:sldId id="290" r:id="rId11"/>
    <p:sldId id="338" r:id="rId12"/>
    <p:sldId id="280" r:id="rId13"/>
    <p:sldId id="331" r:id="rId14"/>
    <p:sldId id="333" r:id="rId15"/>
    <p:sldId id="334" r:id="rId16"/>
    <p:sldId id="335" r:id="rId17"/>
    <p:sldId id="336" r:id="rId18"/>
    <p:sldId id="337" r:id="rId19"/>
    <p:sldId id="312" r:id="rId20"/>
    <p:sldId id="313" r:id="rId21"/>
    <p:sldId id="314" r:id="rId22"/>
    <p:sldId id="316" r:id="rId23"/>
    <p:sldId id="317" r:id="rId24"/>
    <p:sldId id="318" r:id="rId25"/>
    <p:sldId id="319" r:id="rId26"/>
    <p:sldId id="321" r:id="rId27"/>
    <p:sldId id="320" r:id="rId28"/>
    <p:sldId id="322" r:id="rId29"/>
    <p:sldId id="323" r:id="rId30"/>
    <p:sldId id="324" r:id="rId31"/>
    <p:sldId id="325" r:id="rId32"/>
    <p:sldId id="326" r:id="rId33"/>
    <p:sldId id="327" r:id="rId34"/>
    <p:sldId id="292" r:id="rId35"/>
    <p:sldId id="293" r:id="rId36"/>
    <p:sldId id="339" r:id="rId37"/>
    <p:sldId id="268" r:id="rId38"/>
    <p:sldId id="294" r:id="rId39"/>
    <p:sldId id="340" r:id="rId40"/>
    <p:sldId id="269" r:id="rId41"/>
    <p:sldId id="295" r:id="rId42"/>
    <p:sldId id="298" r:id="rId43"/>
    <p:sldId id="299" r:id="rId44"/>
    <p:sldId id="300" r:id="rId45"/>
    <p:sldId id="301" r:id="rId46"/>
    <p:sldId id="302" r:id="rId47"/>
    <p:sldId id="341" r:id="rId48"/>
    <p:sldId id="304" r:id="rId49"/>
    <p:sldId id="305" r:id="rId50"/>
    <p:sldId id="306" r:id="rId51"/>
    <p:sldId id="307" r:id="rId52"/>
    <p:sldId id="308" r:id="rId53"/>
    <p:sldId id="310" r:id="rId54"/>
    <p:sldId id="311" r:id="rId55"/>
    <p:sldId id="342" r:id="rId56"/>
    <p:sldId id="343" r:id="rId57"/>
    <p:sldId id="344" r:id="rId58"/>
    <p:sldId id="345" r:id="rId5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31C"/>
    <a:srgbClr val="007644"/>
    <a:srgbClr val="12431F"/>
    <a:srgbClr val="979797"/>
    <a:srgbClr val="06763C"/>
    <a:srgbClr val="E1E1E1"/>
    <a:srgbClr val="C0C0C0"/>
    <a:srgbClr val="E5E5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430" y="1528763"/>
            <a:ext cx="9486900" cy="1166812"/>
          </a:xfrm>
          <a:solidFill>
            <a:srgbClr val="12431F"/>
          </a:solidFill>
        </p:spPr>
        <p:txBody>
          <a:bodyPr anchor="ctr">
            <a:normAutofit/>
          </a:bodyPr>
          <a:lstStyle>
            <a:lvl1pPr algn="ctr">
              <a:defRPr sz="5000">
                <a:solidFill>
                  <a:srgbClr val="E1E1E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s-419" dirty="0"/>
              <a:t>Clique para editar o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17336" y="3408918"/>
            <a:ext cx="5760000" cy="765507"/>
          </a:xfrm>
        </p:spPr>
        <p:txBody>
          <a:bodyPr anchor="t">
            <a:normAutofit/>
          </a:bodyPr>
          <a:lstStyle>
            <a:lvl1pPr marL="0" indent="0" algn="ctr">
              <a:buNone/>
              <a:defRPr sz="3800">
                <a:solidFill>
                  <a:srgbClr val="12431F"/>
                </a:solidFill>
                <a:latin typeface="Calisto MT" panose="02040603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s-419" dirty="0"/>
              <a:t>Clique para editar legenda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639"/>
            <a:ext cx="12192000" cy="175236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26064" y="1228725"/>
            <a:ext cx="9956800" cy="1757363"/>
          </a:xfrm>
          <a:prstGeom prst="rect">
            <a:avLst/>
          </a:prstGeom>
          <a:noFill/>
          <a:ln w="111125">
            <a:solidFill>
              <a:srgbClr val="124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50" y="3504962"/>
            <a:ext cx="333375" cy="491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50" y="4174425"/>
            <a:ext cx="676275" cy="466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13" y="3500677"/>
            <a:ext cx="333375" cy="4667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0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917051" y="0"/>
            <a:ext cx="1083082" cy="6858000"/>
          </a:xfrm>
          <a:prstGeom prst="rect">
            <a:avLst/>
          </a:prstGeom>
          <a:solidFill>
            <a:srgbClr val="00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 rot="5400000">
            <a:off x="7346093" y="2579422"/>
            <a:ext cx="6240547" cy="1081703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3" y="111634"/>
            <a:ext cx="8666329" cy="1200459"/>
          </a:xfrm>
        </p:spPr>
        <p:txBody>
          <a:bodyPr>
            <a:normAutofit/>
          </a:bodyPr>
          <a:lstStyle>
            <a:lvl1pPr algn="ctr">
              <a:defRPr sz="5500">
                <a:solidFill>
                  <a:srgbClr val="007644"/>
                </a:solidFill>
                <a:latin typeface="Calisto MT" panose="02040603050505030304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30" y="7937"/>
            <a:ext cx="66598" cy="68500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86854" y="1333500"/>
            <a:ext cx="8666328" cy="0"/>
          </a:xfrm>
          <a:prstGeom prst="line">
            <a:avLst/>
          </a:prstGeom>
          <a:ln w="31750">
            <a:solidFill>
              <a:srgbClr val="007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86853" y="1402043"/>
            <a:ext cx="8666328" cy="0"/>
          </a:xfrm>
          <a:prstGeom prst="line">
            <a:avLst/>
          </a:prstGeom>
          <a:ln w="31750">
            <a:solidFill>
              <a:srgbClr val="007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866900"/>
            <a:ext cx="8666163" cy="4089400"/>
          </a:xfrm>
        </p:spPr>
        <p:txBody>
          <a:bodyPr vert="vert" anchor="t"/>
          <a:lstStyle>
            <a:lvl1pPr marL="0" indent="0">
              <a:buNone/>
              <a:defRPr>
                <a:solidFill>
                  <a:srgbClr val="12431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60" y="0"/>
            <a:ext cx="1257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9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105789" y="0"/>
            <a:ext cx="1083082" cy="6858000"/>
          </a:xfrm>
          <a:prstGeom prst="rect">
            <a:avLst/>
          </a:prstGeom>
          <a:solidFill>
            <a:srgbClr val="00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000934" y="0"/>
            <a:ext cx="1083082" cy="6858000"/>
          </a:xfrm>
          <a:prstGeom prst="rect">
            <a:avLst/>
          </a:prstGeom>
          <a:solidFill>
            <a:srgbClr val="093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1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 rot="5400000">
            <a:off x="7398085" y="2595341"/>
            <a:ext cx="6278252" cy="1087571"/>
          </a:xfrm>
          <a:noFill/>
        </p:spPr>
        <p:txBody>
          <a:bodyPr lIns="180000" anchor="ctr"/>
          <a:lstStyle>
            <a:lvl1pPr marL="0" indent="0" algn="l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181100" y="568036"/>
            <a:ext cx="8489950" cy="5126327"/>
          </a:xfrm>
        </p:spPr>
        <p:txBody>
          <a:bodyPr vert="vert"/>
          <a:lstStyle>
            <a:lvl1pPr marL="0" indent="0">
              <a:buNone/>
              <a:defRPr>
                <a:solidFill>
                  <a:srgbClr val="12431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276" y="0"/>
            <a:ext cx="1082723" cy="6278253"/>
          </a:xfrm>
          <a:noFill/>
        </p:spPr>
        <p:txBody>
          <a:bodyPr vert="vert" tIns="180000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06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5525" cy="1156097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12431F"/>
                </a:solidFill>
                <a:latin typeface="Calisto MT" panose="02040603050505030304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915525" cy="3786427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rgbClr val="06763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639"/>
            <a:ext cx="12192000" cy="1752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8" y="1144588"/>
            <a:ext cx="600075" cy="9334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568054"/>
            <a:ext cx="10758488" cy="3571"/>
          </a:xfrm>
          <a:prstGeom prst="line">
            <a:avLst/>
          </a:prstGeom>
          <a:ln w="44450">
            <a:solidFill>
              <a:srgbClr val="067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657747"/>
            <a:ext cx="10753725" cy="10715"/>
          </a:xfrm>
          <a:prstGeom prst="line">
            <a:avLst/>
          </a:prstGeom>
          <a:ln w="44450">
            <a:solidFill>
              <a:srgbClr val="067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32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rgbClr val="007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13" y="1936490"/>
            <a:ext cx="10284354" cy="2313782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5750" y="4615259"/>
            <a:ext cx="10285200" cy="1500187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93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5" y="4007841"/>
            <a:ext cx="619125" cy="96202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728788" y="4374355"/>
            <a:ext cx="10463212" cy="2897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726672" y="4509293"/>
            <a:ext cx="10463212" cy="2897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6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950"/>
            <a:ext cx="933450" cy="4972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50" y="1885950"/>
            <a:ext cx="971550" cy="497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37" y="1825622"/>
            <a:ext cx="1323975" cy="4972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426" y="250030"/>
            <a:ext cx="10038798" cy="1028437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54573" y="1885950"/>
            <a:ext cx="4325662" cy="7953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00764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811669" y="1885950"/>
            <a:ext cx="4328836" cy="7953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06763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5" y="2652712"/>
            <a:ext cx="4686300" cy="123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30" y="2652712"/>
            <a:ext cx="4686300" cy="1238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045146" y="2920207"/>
            <a:ext cx="4325662" cy="31972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764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6829034" y="3022601"/>
            <a:ext cx="4320898" cy="309483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764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04569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19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92" y="231176"/>
            <a:ext cx="10048048" cy="1050870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950"/>
            <a:ext cx="933450" cy="497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73" y="1885950"/>
            <a:ext cx="1323975" cy="4972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50" y="1885950"/>
            <a:ext cx="971550" cy="497205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84792" y="1885951"/>
            <a:ext cx="4257675" cy="7635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00764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849532" y="1885951"/>
            <a:ext cx="4258800" cy="7635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06763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2649536"/>
            <a:ext cx="4260574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649536"/>
            <a:ext cx="4247322" cy="3962400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1422400" y="2782361"/>
            <a:ext cx="3615267" cy="3135315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8"/>
          </p:nvPr>
        </p:nvSpPr>
        <p:spPr>
          <a:xfrm>
            <a:off x="7204074" y="2782361"/>
            <a:ext cx="3621087" cy="313560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25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4126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007644"/>
                </a:solidFill>
                <a:latin typeface="Calisto MT" panose="02040603050505030304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639"/>
            <a:ext cx="12192000" cy="175236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4925">
            <a:solidFill>
              <a:srgbClr val="007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838200" y="1762126"/>
            <a:ext cx="10515600" cy="0"/>
          </a:xfrm>
          <a:prstGeom prst="line">
            <a:avLst/>
          </a:prstGeom>
          <a:ln w="34925">
            <a:solidFill>
              <a:srgbClr val="007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4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639"/>
            <a:ext cx="12192000" cy="17523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19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929188" cy="6858000"/>
          </a:xfrm>
          <a:prstGeom prst="rect">
            <a:avLst/>
          </a:prstGeom>
          <a:solidFill>
            <a:srgbClr val="093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3" y="0"/>
            <a:ext cx="904875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5262" y="322262"/>
            <a:ext cx="4076701" cy="2135188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95262" y="2657475"/>
            <a:ext cx="4076701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95263" y="2779713"/>
            <a:ext cx="4076700" cy="3440111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5124450" y="322262"/>
            <a:ext cx="6557963" cy="7286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00764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24450" y="1050923"/>
            <a:ext cx="6562725" cy="0"/>
          </a:xfrm>
          <a:prstGeom prst="line">
            <a:avLst/>
          </a:prstGeom>
          <a:ln w="34925">
            <a:solidFill>
              <a:srgbClr val="007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412" y="741361"/>
            <a:ext cx="390525" cy="61912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124450" y="1420807"/>
            <a:ext cx="6557962" cy="4799017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rgbClr val="00764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04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929188" cy="6858000"/>
          </a:xfrm>
          <a:prstGeom prst="rect">
            <a:avLst/>
          </a:prstGeom>
          <a:solidFill>
            <a:srgbClr val="093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3" y="0"/>
            <a:ext cx="904875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5262" y="322262"/>
            <a:ext cx="4076701" cy="2135188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95262" y="2657475"/>
            <a:ext cx="4076701" cy="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95263" y="2779713"/>
            <a:ext cx="4076700" cy="3440112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29188" y="0"/>
            <a:ext cx="7262812" cy="685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300">
                <a:solidFill>
                  <a:srgbClr val="C0C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sz="2300">
                <a:latin typeface="Century Gothic" panose="020B0502020202020204" pitchFamily="34" charset="0"/>
              </a:rPr>
              <a:t>Clique no ícone para adicionar uma imagem</a:t>
            </a:r>
            <a:endParaRPr lang="pt-B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29188" y="0"/>
            <a:ext cx="2914650" cy="2871788"/>
          </a:xfrm>
          <a:prstGeom prst="line">
            <a:avLst/>
          </a:prstGeom>
          <a:ln w="66675">
            <a:solidFill>
              <a:srgbClr val="979797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172575" y="3921124"/>
            <a:ext cx="3005138" cy="2871788"/>
          </a:xfrm>
          <a:prstGeom prst="line">
            <a:avLst/>
          </a:prstGeom>
          <a:ln w="66675">
            <a:solidFill>
              <a:srgbClr val="979797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929190" y="3921124"/>
            <a:ext cx="3071810" cy="2936876"/>
          </a:xfrm>
          <a:prstGeom prst="line">
            <a:avLst/>
          </a:prstGeom>
          <a:ln w="66675">
            <a:solidFill>
              <a:srgbClr val="979797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9315450" y="18256"/>
            <a:ext cx="2876552" cy="2853532"/>
          </a:xfrm>
          <a:prstGeom prst="line">
            <a:avLst/>
          </a:prstGeom>
          <a:ln w="66675">
            <a:solidFill>
              <a:srgbClr val="979797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09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DB18-C227-4BF6-8CCF-32DACCC0D3ED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C54B-B4BB-44B2-8178-9B8D3687C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32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56" r:id="rId8"/>
    <p:sldLayoutId id="2147483663" r:id="rId9"/>
    <p:sldLayoutId id="2147483664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eb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eb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av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eb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eb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eb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eb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eb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Clique para editar o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Clique para </a:t>
            </a:r>
            <a:r>
              <a:rPr lang="pt-BR" dirty="0"/>
              <a:t>editar</a:t>
            </a:r>
            <a:r>
              <a:rPr lang="en-US" dirty="0"/>
              <a:t> </a:t>
            </a:r>
            <a:r>
              <a:rPr lang="pt-BR" dirty="0"/>
              <a:t>legenda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CBF151-4174-26BE-5A22-52D59B742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68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64C1E94-2E09-1CF9-7D09-C6E2789C71FA}"/>
              </a:ext>
            </a:extLst>
          </p:cNvPr>
          <p:cNvSpPr/>
          <p:nvPr/>
        </p:nvSpPr>
        <p:spPr>
          <a:xfrm>
            <a:off x="10495280" y="0"/>
            <a:ext cx="1696720" cy="792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692CA32-8F78-4C2D-D15E-328DDD327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12" y="142636"/>
            <a:ext cx="1039747" cy="6498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B9FD0CC-856E-F5F7-AE19-1A2F54738E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359" y="31685"/>
            <a:ext cx="729109" cy="729109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12801C5-E718-B490-4455-ECBB6B934B36}"/>
              </a:ext>
            </a:extLst>
          </p:cNvPr>
          <p:cNvCxnSpPr/>
          <p:nvPr/>
        </p:nvCxnSpPr>
        <p:spPr>
          <a:xfrm>
            <a:off x="11379199" y="110554"/>
            <a:ext cx="0" cy="650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0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C456F-B3F0-65E1-F986-43CDE62B5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2CE8-A863-C8E7-37D7-6658A7BC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322262"/>
            <a:ext cx="4076700" cy="220757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 ELEMENTOS DA IDENTIDADE VISUAL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8B672-1979-5C1A-AB15-0FC554C97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err="1"/>
              <a:t>Aspectos</a:t>
            </a:r>
            <a:r>
              <a:rPr lang="en-US" sz="4000" dirty="0"/>
              <a:t> </a:t>
            </a:r>
            <a:r>
              <a:rPr lang="en-US" sz="4000" dirty="0" err="1"/>
              <a:t>fundamentais</a:t>
            </a:r>
            <a:endParaRPr lang="en-US" sz="4000" dirty="0"/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A9337527-91A1-022F-2759-28E926399E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r="11137"/>
          <a:stretch>
            <a:fillRect/>
          </a:stretch>
        </p:blipFill>
        <p:spPr>
          <a:xfrm>
            <a:off x="5029199" y="112196"/>
            <a:ext cx="7032491" cy="6633608"/>
          </a:xfrm>
        </p:spPr>
      </p:pic>
    </p:spTree>
    <p:extLst>
      <p:ext uri="{BB962C8B-B14F-4D97-AF65-F5344CB8AC3E}">
        <p14:creationId xmlns:p14="http://schemas.microsoft.com/office/powerpoint/2010/main" val="9796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73F68-2B0F-C303-01CE-74D464BB4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7C4CEC-186B-9940-E5A1-0A774AB09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156811"/>
            <a:ext cx="10285200" cy="1500187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FRANCISCO DE ASSIS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2F2E49-9B2F-050F-0574-42A4F83F0F25}"/>
              </a:ext>
            </a:extLst>
          </p:cNvPr>
          <p:cNvSpPr txBox="1"/>
          <p:nvPr/>
        </p:nvSpPr>
        <p:spPr>
          <a:xfrm>
            <a:off x="279400" y="928613"/>
            <a:ext cx="65481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São Francisco de Assis </a:t>
            </a:r>
            <a:r>
              <a:rPr lang="en-US" sz="4800" dirty="0" err="1">
                <a:latin typeface="Century Gothic" panose="020B0502020202020204" pitchFamily="34" charset="0"/>
              </a:rPr>
              <a:t>representa</a:t>
            </a:r>
            <a:r>
              <a:rPr lang="en-US" sz="4800" dirty="0">
                <a:latin typeface="Century Gothic" panose="020B0502020202020204" pitchFamily="34" charset="0"/>
              </a:rPr>
              <a:t> o </a:t>
            </a:r>
            <a:r>
              <a:rPr lang="en-US" sz="4800" dirty="0" err="1">
                <a:latin typeface="Century Gothic" panose="020B0502020202020204" pitchFamily="34" charset="0"/>
              </a:rPr>
              <a:t>homem</a:t>
            </a:r>
            <a:r>
              <a:rPr lang="en-US" sz="4800" dirty="0">
                <a:latin typeface="Century Gothic" panose="020B0502020202020204" pitchFamily="34" charset="0"/>
              </a:rPr>
              <a:t> novo que </a:t>
            </a:r>
            <a:r>
              <a:rPr lang="en-US" sz="4800" dirty="0" err="1">
                <a:latin typeface="Century Gothic" panose="020B0502020202020204" pitchFamily="34" charset="0"/>
              </a:rPr>
              <a:t>experimentou</a:t>
            </a:r>
            <a:r>
              <a:rPr lang="en-US" sz="4800" dirty="0">
                <a:latin typeface="Century Gothic" panose="020B0502020202020204" pitchFamily="34" charset="0"/>
              </a:rPr>
              <a:t> o amor de Deus e </a:t>
            </a:r>
            <a:r>
              <a:rPr lang="en-US" sz="4800" dirty="0" err="1">
                <a:latin typeface="Century Gothic" panose="020B0502020202020204" pitchFamily="34" charset="0"/>
              </a:rPr>
              <a:t>reconciliou</a:t>
            </a:r>
            <a:r>
              <a:rPr lang="en-US" sz="4800" dirty="0">
                <a:latin typeface="Century Gothic" panose="020B0502020202020204" pitchFamily="34" charset="0"/>
              </a:rPr>
              <a:t>-se com </a:t>
            </a:r>
            <a:r>
              <a:rPr lang="en-US" sz="4800" dirty="0" err="1">
                <a:latin typeface="Century Gothic" panose="020B0502020202020204" pitchFamily="34" charset="0"/>
              </a:rPr>
              <a:t>os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latin typeface="Century Gothic" panose="020B0502020202020204" pitchFamily="34" charset="0"/>
              </a:rPr>
              <a:t>irmãos</a:t>
            </a:r>
            <a:r>
              <a:rPr lang="en-US" sz="4800" dirty="0">
                <a:latin typeface="Century Gothic" panose="020B0502020202020204" pitchFamily="34" charset="0"/>
              </a:rPr>
              <a:t> de </a:t>
            </a:r>
            <a:r>
              <a:rPr lang="en-US" sz="4800" dirty="0" err="1">
                <a:latin typeface="Century Gothic" panose="020B0502020202020204" pitchFamily="34" charset="0"/>
              </a:rPr>
              <a:t>toda</a:t>
            </a:r>
            <a:r>
              <a:rPr lang="en-US" sz="4800" dirty="0">
                <a:latin typeface="Century Gothic" panose="020B0502020202020204" pitchFamily="34" charset="0"/>
              </a:rPr>
              <a:t> a </a:t>
            </a:r>
            <a:r>
              <a:rPr lang="en-US" sz="4800" dirty="0" err="1">
                <a:latin typeface="Century Gothic" panose="020B0502020202020204" pitchFamily="34" charset="0"/>
              </a:rPr>
              <a:t>criação</a:t>
            </a:r>
            <a:r>
              <a:rPr lang="en-US" sz="48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B626EE-8307-2202-3B4E-04E6A7C3B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23" y="1416512"/>
            <a:ext cx="5021377" cy="51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D61E9-6A99-EC6F-F256-A5F526C71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940F36-2EFA-8C4E-F20A-8837C7DC9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156811"/>
            <a:ext cx="10285200" cy="1500187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CRUZ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DF6012-D47F-F873-6620-73D0DA50C497}"/>
              </a:ext>
            </a:extLst>
          </p:cNvPr>
          <p:cNvSpPr txBox="1"/>
          <p:nvPr/>
        </p:nvSpPr>
        <p:spPr>
          <a:xfrm>
            <a:off x="279400" y="1416512"/>
            <a:ext cx="65481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</a:t>
            </a:r>
            <a:r>
              <a:rPr lang="en-US" sz="4000" dirty="0" err="1">
                <a:latin typeface="Century Gothic" panose="020B0502020202020204" pitchFamily="34" charset="0"/>
              </a:rPr>
              <a:t>cruz</a:t>
            </a:r>
            <a:r>
              <a:rPr lang="en-US" sz="4000" dirty="0">
                <a:latin typeface="Century Gothic" panose="020B0502020202020204" pitchFamily="34" charset="0"/>
              </a:rPr>
              <a:t> é o </a:t>
            </a:r>
            <a:r>
              <a:rPr lang="en-US" sz="4000" dirty="0" err="1">
                <a:latin typeface="Century Gothic" panose="020B0502020202020204" pitchFamily="34" charset="0"/>
              </a:rPr>
              <a:t>elemento</a:t>
            </a:r>
            <a:r>
              <a:rPr lang="en-US" sz="4000" dirty="0">
                <a:latin typeface="Century Gothic" panose="020B0502020202020204" pitchFamily="34" charset="0"/>
              </a:rPr>
              <a:t> principal da </a:t>
            </a:r>
            <a:r>
              <a:rPr lang="en-US" sz="4000" dirty="0" err="1">
                <a:latin typeface="Century Gothic" panose="020B0502020202020204" pitchFamily="34" charset="0"/>
              </a:rPr>
              <a:t>espiritualidade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quaresmal</a:t>
            </a:r>
            <a:r>
              <a:rPr lang="en-US" sz="4000" dirty="0">
                <a:latin typeface="Century Gothic" panose="020B0502020202020204" pitchFamily="34" charset="0"/>
              </a:rPr>
              <a:t> e </a:t>
            </a:r>
            <a:r>
              <a:rPr lang="en-US" sz="4000" dirty="0" err="1">
                <a:latin typeface="Century Gothic" panose="020B0502020202020204" pitchFamily="34" charset="0"/>
              </a:rPr>
              <a:t>franciscana</a:t>
            </a:r>
            <a:r>
              <a:rPr lang="en-US" sz="4000" dirty="0">
                <a:latin typeface="Century Gothic" panose="020B0502020202020204" pitchFamily="34" charset="0"/>
              </a:rPr>
              <a:t>. </a:t>
            </a:r>
            <a:r>
              <a:rPr lang="en-US" sz="4000" dirty="0" err="1">
                <a:latin typeface="Century Gothic" panose="020B0502020202020204" pitchFamily="34" charset="0"/>
              </a:rPr>
              <a:t>Ademais</a:t>
            </a:r>
            <a:r>
              <a:rPr lang="en-US" sz="4000" dirty="0">
                <a:latin typeface="Century Gothic" panose="020B0502020202020204" pitchFamily="34" charset="0"/>
              </a:rPr>
              <a:t>, </a:t>
            </a:r>
            <a:r>
              <a:rPr lang="en-US" sz="4000" dirty="0" err="1">
                <a:latin typeface="Century Gothic" panose="020B0502020202020204" pitchFamily="34" charset="0"/>
              </a:rPr>
              <a:t>faz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referência</a:t>
            </a:r>
            <a:r>
              <a:rPr lang="en-US" sz="4000" dirty="0">
                <a:latin typeface="Century Gothic" panose="020B0502020202020204" pitchFamily="34" charset="0"/>
              </a:rPr>
              <a:t> a </a:t>
            </a:r>
            <a:r>
              <a:rPr lang="en-US" sz="4000" dirty="0" err="1">
                <a:latin typeface="Century Gothic" panose="020B0502020202020204" pitchFamily="34" charset="0"/>
              </a:rPr>
              <a:t>experiência</a:t>
            </a:r>
            <a:r>
              <a:rPr lang="en-US" sz="4000" dirty="0">
                <a:latin typeface="Century Gothic" panose="020B0502020202020204" pitchFamily="34" charset="0"/>
              </a:rPr>
              <a:t> de São Francisco com a Cruz de São </a:t>
            </a:r>
            <a:r>
              <a:rPr lang="en-US" sz="4000" dirty="0" err="1">
                <a:latin typeface="Century Gothic" panose="020B0502020202020204" pitchFamily="34" charset="0"/>
              </a:rPr>
              <a:t>Damião</a:t>
            </a:r>
            <a:r>
              <a:rPr lang="en-US" sz="4000" dirty="0">
                <a:latin typeface="Century Gothic" panose="020B0502020202020204" pitchFamily="34" charset="0"/>
              </a:rPr>
              <a:t>. </a:t>
            </a:r>
          </a:p>
          <a:p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C33CED-2B58-BC2C-500C-E5874CE9D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23" y="1416512"/>
            <a:ext cx="5021377" cy="51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6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3D80A-BB9D-9B70-A24F-9FA36478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287EA3-0B1B-0974-933E-40C9AAD8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156811"/>
            <a:ext cx="10285200" cy="1500187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NATUREZA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7BD6CC-5C6B-8A11-BF4F-DBAD85DBBF02}"/>
              </a:ext>
            </a:extLst>
          </p:cNvPr>
          <p:cNvSpPr txBox="1"/>
          <p:nvPr/>
        </p:nvSpPr>
        <p:spPr>
          <a:xfrm>
            <a:off x="279400" y="1093470"/>
            <a:ext cx="6548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A </a:t>
            </a:r>
            <a:r>
              <a:rPr lang="pt-BR" sz="4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araucária</a:t>
            </a:r>
            <a:r>
              <a:rPr lang="pt-BR" sz="4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o </a:t>
            </a:r>
            <a:r>
              <a:rPr lang="pt-BR" sz="4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ipê amarelo</a:t>
            </a:r>
            <a:r>
              <a:rPr lang="pt-BR" sz="4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o </a:t>
            </a:r>
            <a:r>
              <a:rPr lang="pt-BR" sz="4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igarapé</a:t>
            </a:r>
            <a:r>
              <a:rPr lang="pt-BR" sz="4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o</a:t>
            </a:r>
            <a:r>
              <a:rPr lang="pt-BR" sz="4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 mandacaru</a:t>
            </a:r>
            <a:r>
              <a:rPr lang="pt-BR" sz="4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a </a:t>
            </a:r>
            <a:r>
              <a:rPr lang="pt-BR" sz="4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onça pintada</a:t>
            </a:r>
            <a:r>
              <a:rPr lang="pt-BR" sz="4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 e as </a:t>
            </a:r>
            <a:r>
              <a:rPr lang="pt-BR" sz="4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araras canindés</a:t>
            </a:r>
            <a:r>
              <a:rPr lang="pt-BR" sz="4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representam a fauna e a flora brasileiras representam a beleza da criação que deve ser preservada. 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DF94D6-08E3-55AB-5481-D21F3AD13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23" y="1416512"/>
            <a:ext cx="5021377" cy="51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6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3F236-A66E-EE8C-289D-6A0F378D0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6542FD-FBE2-A710-5180-39DEDEC17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156811"/>
            <a:ext cx="10285200" cy="1500187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CIDADES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C43CA4-300A-E0AF-A020-7991B4F4030D}"/>
              </a:ext>
            </a:extLst>
          </p:cNvPr>
          <p:cNvSpPr txBox="1"/>
          <p:nvPr/>
        </p:nvSpPr>
        <p:spPr>
          <a:xfrm>
            <a:off x="279400" y="1279004"/>
            <a:ext cx="6548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A</a:t>
            </a:r>
            <a:r>
              <a:rPr lang="pt-BR" sz="4800" dirty="0">
                <a:solidFill>
                  <a:srgbClr val="434040"/>
                </a:solidFill>
                <a:latin typeface="Century Gothic" panose="020B0502020202020204" pitchFamily="34" charset="0"/>
              </a:rPr>
              <a:t>s cidades e favelas representam um Brasil urbanizado, onde as multidões estão distantes da natureza dada por Deus. 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B173CD-2570-0C6D-99FF-098F1A75A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23" y="1416512"/>
            <a:ext cx="5021377" cy="51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8BE4D9-AD1C-1630-E0E1-EEFFC2483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0EC598-F4B4-6EB5-E1B6-D7C650064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156811"/>
            <a:ext cx="10285200" cy="1500187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COLAGEM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DAC8F5-559A-3B61-4B22-B79C2C8CFC89}"/>
              </a:ext>
            </a:extLst>
          </p:cNvPr>
          <p:cNvSpPr txBox="1"/>
          <p:nvPr/>
        </p:nvSpPr>
        <p:spPr>
          <a:xfrm>
            <a:off x="279400" y="1279004"/>
            <a:ext cx="6548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434040"/>
                </a:solidFill>
                <a:latin typeface="Century Gothic" panose="020B0502020202020204" pitchFamily="34" charset="0"/>
              </a:rPr>
              <a:t>Tal técnica  interliga diversos elementos de composição, onde cada elemento  reflete a diversidade e o que existe na criação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5309A7-C9C4-B94A-75CD-DE7A4375F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23" y="1416512"/>
            <a:ext cx="5021377" cy="51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76E1614-9A97-BACC-E0A3-E4A010160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804D560-7810-8BA1-888B-9ED635D821A2}"/>
              </a:ext>
            </a:extLst>
          </p:cNvPr>
          <p:cNvSpPr/>
          <p:nvPr/>
        </p:nvSpPr>
        <p:spPr>
          <a:xfrm>
            <a:off x="660400" y="4785360"/>
            <a:ext cx="10769600" cy="1412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Century Gothic" panose="020B0502020202020204" pitchFamily="34" charset="0"/>
              </a:rPr>
              <a:t>ECOLOGIA INTEGRAL</a:t>
            </a:r>
          </a:p>
          <a:p>
            <a:pPr algn="ctr"/>
            <a:r>
              <a:rPr lang="pt-BR" sz="4400" b="1" dirty="0">
                <a:latin typeface="Century Gothic" panose="020B0502020202020204" pitchFamily="34" charset="0"/>
              </a:rPr>
              <a:t>(Aspectos fundamentais)</a:t>
            </a:r>
          </a:p>
        </p:txBody>
      </p:sp>
    </p:spTree>
    <p:extLst>
      <p:ext uri="{BB962C8B-B14F-4D97-AF65-F5344CB8AC3E}">
        <p14:creationId xmlns:p14="http://schemas.microsoft.com/office/powerpoint/2010/main" val="191347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EF2FC-16D1-FAEF-F32D-3AF03FE58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1C059A-F5A8-DABC-8E06-A601FCD3C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116171"/>
            <a:ext cx="10285200" cy="1500187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ECOLOGIA INTEGRAL: UM CONCEITO!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67CEF9-AF05-4ED2-1409-28B977A028AF}"/>
              </a:ext>
            </a:extLst>
          </p:cNvPr>
          <p:cNvSpPr txBox="1"/>
          <p:nvPr/>
        </p:nvSpPr>
        <p:spPr>
          <a:xfrm>
            <a:off x="279400" y="1443638"/>
            <a:ext cx="11633200" cy="612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Ecologia Integral, como apresentada na Encíclica </a:t>
            </a:r>
            <a:r>
              <a:rPr lang="pt-BR" sz="3200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Laudato</a:t>
            </a:r>
            <a:r>
              <a:rPr lang="pt-BR" sz="32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Si’</a:t>
            </a: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do Papa Francisco e adotada pelo Texto Base da Campanha da Fraternidade 2025, </a:t>
            </a:r>
            <a:r>
              <a:rPr lang="pt-BR" sz="3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enfatiza a interligação entre o Criador, o ser humano e toda a criação</a:t>
            </a: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 conceito que </a:t>
            </a:r>
            <a:r>
              <a:rPr lang="pt-BR" sz="3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dimensões ambientais, sociais, culturais, econômicas e espirituais, </a:t>
            </a: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promovendo </a:t>
            </a:r>
            <a:r>
              <a:rPr lang="pt-BR" sz="3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visão integradora</a:t>
            </a: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que o ambiente é reconhecido como uma casa a ser cuidada, e não como um recurso a ser explorado. </a:t>
            </a:r>
            <a:endParaRPr lang="pt-BR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7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99253D-7523-249C-C334-5A11CAFC9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00470E-1696-15B1-89E3-FE9E9F10C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116171"/>
            <a:ext cx="10285200" cy="1001429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LAUDATO SÍ – “</a:t>
            </a:r>
            <a:r>
              <a:rPr lang="pt-BR" sz="5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Louvado sejas</a:t>
            </a:r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9032C7A-C429-571A-3AE1-AAB8447A6616}"/>
              </a:ext>
            </a:extLst>
          </p:cNvPr>
          <p:cNvSpPr txBox="1"/>
          <p:nvPr/>
        </p:nvSpPr>
        <p:spPr>
          <a:xfrm>
            <a:off x="152400" y="1117600"/>
            <a:ext cx="7366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pt-BR" sz="3600" i="1" dirty="0" err="1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Laudato</a:t>
            </a:r>
            <a:r>
              <a:rPr lang="pt-BR" sz="3600" i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i="1" dirty="0" err="1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pt-BR" sz="36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apresenta um conceito de Ecologia Integral em que reconhece que “tudo está interligado” e que os desafios ambientais não podem ser compreendidos ou enfrentados isoladamente de outras dimensões da vida humana (LS n. 138-162). </a:t>
            </a:r>
            <a:endParaRPr lang="pt-BR" sz="3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>
              <a:solidFill>
                <a:srgbClr val="43404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89FAB6-B74C-C208-E0E9-E25511C83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1407510"/>
            <a:ext cx="4293648" cy="44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86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AA93AC-263D-8DA5-1ED5-C878BC3CA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7B2E5C-9DEB-1DA0-B8B1-3EAA1A226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116171"/>
            <a:ext cx="10285200" cy="1001429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LAUDATO SÍ – “</a:t>
            </a:r>
            <a:r>
              <a:rPr lang="pt-BR" sz="5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Louvado sejas</a:t>
            </a:r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64A5756-F5D1-FA27-7855-BD5048FA39CE}"/>
              </a:ext>
            </a:extLst>
          </p:cNvPr>
          <p:cNvSpPr txBox="1"/>
          <p:nvPr/>
        </p:nvSpPr>
        <p:spPr>
          <a:xfrm>
            <a:off x="3434080" y="833120"/>
            <a:ext cx="8920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 Papa observa que o ser humano é parte de uma rede interconectada com o meio ambiente e que as ações em qualquer âmbito têm impacto sobre todos os outros. </a:t>
            </a:r>
            <a:r>
              <a:rPr lang="pt-BR" sz="2800" b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Segundo a </a:t>
            </a:r>
            <a:r>
              <a:rPr lang="pt-BR" sz="2800" b="1" i="1" dirty="0" err="1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Laudato</a:t>
            </a:r>
            <a:r>
              <a:rPr lang="pt-BR" sz="2800" b="1" i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Si’</a:t>
            </a:r>
            <a:r>
              <a:rPr lang="pt-BR" sz="2800" b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a ecologia integral é inseparável da noção de bem comum, que diz respeito ao desenvolvimento integral de todas as pessoas, incluindo as gerações futuras</a:t>
            </a:r>
            <a:r>
              <a:rPr lang="pt-BR" sz="28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O Papa afirma que “a degradação da natureza está estreitamente ligada à cultura que molda a convivência humana” (</a:t>
            </a:r>
            <a:r>
              <a:rPr lang="pt-BR" sz="2800" i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LS</a:t>
            </a:r>
            <a:r>
              <a:rPr lang="pt-BR" sz="28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8) e que “a saúde das instituições de uma sociedade tem consequências no meio ambiente” (</a:t>
            </a:r>
            <a:r>
              <a:rPr lang="pt-BR" sz="2800" i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LS</a:t>
            </a:r>
            <a:r>
              <a:rPr lang="pt-BR" sz="28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142). 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46D83D-1806-9FC4-F5F0-25F99174D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768703"/>
            <a:ext cx="29972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EF7D278-44CD-925E-7CA4-DD85AE03AF0C}"/>
              </a:ext>
            </a:extLst>
          </p:cNvPr>
          <p:cNvSpPr txBox="1"/>
          <p:nvPr/>
        </p:nvSpPr>
        <p:spPr>
          <a:xfrm>
            <a:off x="2486024" y="390525"/>
            <a:ext cx="9458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0" i="1" dirty="0">
                <a:solidFill>
                  <a:srgbClr val="4B4F58"/>
                </a:solidFill>
                <a:effectLst/>
                <a:latin typeface="Century Gothic" panose="020B0502020202020204" pitchFamily="34" charset="0"/>
              </a:rPr>
              <a:t>“Novamente, Deus nos chama a vivenciar a Quaresma. Desta vez, porém, com o apelo especial a louvá-lo pela beleza da Criação, a fazer um caminho decidido de conversão ecológica e a vivenciar a Ecologia Integral”. </a:t>
            </a:r>
            <a:endParaRPr lang="pt-BR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83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F5671A-87C0-334F-DFDB-313471756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AC3A26-C1A0-E4C3-3153-9784406A4531}"/>
              </a:ext>
            </a:extLst>
          </p:cNvPr>
          <p:cNvSpPr txBox="1"/>
          <p:nvPr/>
        </p:nvSpPr>
        <p:spPr>
          <a:xfrm>
            <a:off x="0" y="172720"/>
            <a:ext cx="7366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Texto Base da Campanha da Fraternidade 2025, destaca-se que a ecologia integral requer que o ser humano concilie uma perspectiva antropocêntrica, voltada às necessidades humanas, com uma </a:t>
            </a:r>
            <a:r>
              <a:rPr lang="pt-BR" sz="3600" dirty="0" err="1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cosmocêntrica</a:t>
            </a:r>
            <a:r>
              <a:rPr lang="pt-BR" sz="36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reconhece a criação como manifestação de Deus (</a:t>
            </a:r>
            <a:r>
              <a:rPr lang="pt-BR" sz="3600" i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 Base CF</a:t>
            </a:r>
            <a:r>
              <a:rPr lang="pt-BR" sz="36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46-47).</a:t>
            </a:r>
            <a:endParaRPr lang="pt-BR" sz="3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>
              <a:solidFill>
                <a:srgbClr val="43404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C55392-9E0F-C86C-2FA5-46518AE0B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305" y="1278006"/>
            <a:ext cx="4290695" cy="4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6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B2B80-BA89-CA8E-0280-EABD70477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243C5E-84F1-EED3-AC26-E8351B5AD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299051"/>
            <a:ext cx="10285200" cy="100142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ECOLOGIA INTEGRAL &amp; CONVERSÃO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985159-B507-B635-8897-493D75A68CF5}"/>
              </a:ext>
            </a:extLst>
          </p:cNvPr>
          <p:cNvSpPr txBox="1"/>
          <p:nvPr/>
        </p:nvSpPr>
        <p:spPr>
          <a:xfrm>
            <a:off x="208280" y="985520"/>
            <a:ext cx="12065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ecologia integral exige </a:t>
            </a:r>
            <a:r>
              <a:rPr lang="pt-BR" sz="3600" b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conversão ecológica</a:t>
            </a:r>
            <a:r>
              <a:rPr lang="pt-BR" sz="36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profunda e abrangente, que inclui o reconhecimento do </a:t>
            </a:r>
            <a:r>
              <a:rPr lang="pt-BR" sz="3600" b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pecado ecológico</a:t>
            </a:r>
            <a:r>
              <a:rPr lang="pt-BR" sz="36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3600" u="sng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se refere à violação do equilíbrio da criação, seja pelo uso predatório dos recursos naturais, pela poluição ou pela indiferença às mudanças climáticas.</a:t>
            </a:r>
            <a:r>
              <a:rPr lang="pt-BR" sz="36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Papa </a:t>
            </a:r>
            <a:r>
              <a:rPr lang="pt-BR" sz="3600" b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Francisco define o pecado ecológico como um crime contra a natureza e contra a humanidade, destacando sua gravidade em relação à nossa Casa Comum (cf. </a:t>
            </a:r>
            <a:r>
              <a:rPr lang="pt-BR" sz="3600" b="1" i="1" dirty="0" err="1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Laudato</a:t>
            </a:r>
            <a:r>
              <a:rPr lang="pt-BR" sz="3600" b="1" i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Si’</a:t>
            </a:r>
            <a:r>
              <a:rPr lang="pt-BR" sz="3600" b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8).</a:t>
            </a:r>
            <a:r>
              <a:rPr lang="pt-BR" sz="36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05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FDCB6-C355-FC89-25AB-4DCD58F08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180508-310A-AEAF-A1DC-1D600E554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299051"/>
            <a:ext cx="10285200" cy="1001429"/>
          </a:xfrm>
        </p:spPr>
        <p:txBody>
          <a:bodyPr>
            <a:normAutofit fontScale="47500" lnSpcReduction="20000"/>
          </a:bodyPr>
          <a:lstStyle/>
          <a:p>
            <a:pPr algn="ctr"/>
            <a:endParaRPr lang="pt-BR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9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ECOLOGIA INTEGRAL &amp; CONVERSÃO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EC7391-DF8F-0EB2-0B51-4BF8FF961C2C}"/>
              </a:ext>
            </a:extLst>
          </p:cNvPr>
          <p:cNvSpPr txBox="1"/>
          <p:nvPr/>
        </p:nvSpPr>
        <p:spPr>
          <a:xfrm>
            <a:off x="0" y="1300480"/>
            <a:ext cx="12065000" cy="512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Texto-Base da Campanha da Fraternidade 2025 reforça que essa ofensa exige arrependimento sincero e ações concretas de reparação, implicando uma mudança de mentalidade e estilo de vida que englobem renovação espiritual e ética. Esse processo inclui práticas como redução do consumo, combate ao desperdício e a adoção de atitudes sustentáveis, como priorizar o transporte público e consumir alimentos locais e saudáveis. Além disso, essa conversão deve refletir-se no âmbito comunitário, por meio da promoção da educação ambiental, do uso de energias renováveis e da organização de mutirões ecológicos (</a:t>
            </a:r>
            <a:r>
              <a:rPr lang="pt-BR" sz="2800" i="1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Texto-Base CF 2025</a:t>
            </a:r>
            <a:r>
              <a:rPr lang="pt-BR" sz="2800" dirty="0">
                <a:solidFill>
                  <a:srgbClr val="43404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156). </a:t>
            </a:r>
            <a:endParaRPr lang="pt-B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5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38613-ADD1-12D0-EBF0-C4183114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E3DC50-F0CE-2624-002C-60012B28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85691"/>
            <a:ext cx="10285200" cy="1001429"/>
          </a:xfrm>
        </p:spPr>
        <p:txBody>
          <a:bodyPr>
            <a:normAutofit fontScale="40000" lnSpcReduction="20000"/>
          </a:bodyPr>
          <a:lstStyle/>
          <a:p>
            <a:pPr algn="ctr"/>
            <a:endParaRPr lang="pt-BR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9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NOVA FORMA DE OLHAR: CONVERSÃO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259D67-F98B-665E-6912-5416EC65EAD1}"/>
              </a:ext>
            </a:extLst>
          </p:cNvPr>
          <p:cNvSpPr txBox="1"/>
          <p:nvPr/>
        </p:nvSpPr>
        <p:spPr>
          <a:xfrm>
            <a:off x="134620" y="1087120"/>
            <a:ext cx="11922760" cy="621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crenças fundamentais sobre Deus e o mundo criado </a:t>
            </a:r>
            <a:r>
              <a:rPr lang="pt-BR" sz="2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levam a uma forma específica de olhar as realidades, a uma certa visão de mundo, a um tipo de olhar que percebe as interconexões na criação.</a:t>
            </a:r>
            <a:r>
              <a:rPr lang="pt-BR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bispo de Roma fala dela como “uma atitude do coração que aborda a vida com uma atenção serena, capaz de estar plenamente presente diante de alguém”. Jesus é o exemplo supremo deste olhar:</a:t>
            </a:r>
            <a:endParaRPr lang="pt-BR" sz="24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ensinou-nos esta atitude,  quando  nos  convidava  a  olhar  os  lírios do campo e as aves do céu, ou quando, na presença dum homem inquieto, “fitando nele o olhar, sentiu afeição por ele” (Mc 10,21). De certeza que Ele estava plenamente presente diante de cada ser humano e de cada criatura, mostrando-nos assim um caminho para superar a ansiedade doentia que nos torna superficiais, agressivos e consumistas desenfreados (LS, 2015, n. 226).</a:t>
            </a:r>
            <a:endParaRPr lang="pt-BR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58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D6558-B2A8-0B9A-3504-664DC2454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7EC249-4339-8B08-D372-A048B4F93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400" y="85691"/>
            <a:ext cx="10285200" cy="1001429"/>
          </a:xfrm>
        </p:spPr>
        <p:txBody>
          <a:bodyPr>
            <a:normAutofit fontScale="40000" lnSpcReduction="20000"/>
          </a:bodyPr>
          <a:lstStyle/>
          <a:p>
            <a:pPr algn="ctr"/>
            <a:endParaRPr lang="pt-BR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9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NOVA FORMA DE OLHAR: CONVERSÃO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405C78-4EFF-6A13-A5DE-14219C279DBD}"/>
              </a:ext>
            </a:extLst>
          </p:cNvPr>
          <p:cNvSpPr txBox="1"/>
          <p:nvPr/>
        </p:nvSpPr>
        <p:spPr>
          <a:xfrm>
            <a:off x="114299" y="1087120"/>
            <a:ext cx="8166099" cy="519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i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olhar de Jesus é especialmente importante.</a:t>
            </a:r>
            <a:r>
              <a:rPr lang="pt-BR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cena de Jesus contemplando a beleza das plantas e dos animais, seu encontro com o jovem rico e o chamado feito ao publicano Mateus, entre outros, revelam </a:t>
            </a:r>
            <a:r>
              <a:rPr lang="pt-BR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atitude de Jesus, que olha as pessoas e as coisas com amor, percebendo a plenitude do que elas são e podem se tornar. Há sempre mais em alguém ou em algo do que a simples visão da presença. No caso de Mateus, o “algo mais” revela que um cobrador de impostos, visto como pecador e traidor pelos judeus devido à sua colaboração com os romanos, tem a capacidade de se transformar em um grande apóstolo e evangelista.</a:t>
            </a:r>
            <a:endParaRPr lang="pt-BR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D4C33D7-B222-ECE1-1DA5-0D8E76003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00" y="1929219"/>
            <a:ext cx="3466200" cy="2857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2B3D5B1-9289-0846-FF80-C62E616B4DBA}"/>
              </a:ext>
            </a:extLst>
          </p:cNvPr>
          <p:cNvCxnSpPr>
            <a:cxnSpLocks/>
          </p:cNvCxnSpPr>
          <p:nvPr/>
        </p:nvCxnSpPr>
        <p:spPr>
          <a:xfrm>
            <a:off x="8483600" y="1087120"/>
            <a:ext cx="0" cy="538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556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61D6-F3A1-7F0A-3EF6-F142C770F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B44558-FBED-893C-FF9B-198BFB422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0"/>
            <a:ext cx="11358880" cy="1158240"/>
          </a:xfrm>
        </p:spPr>
        <p:txBody>
          <a:bodyPr>
            <a:normAutofit fontScale="25000" lnSpcReduction="20000"/>
          </a:bodyPr>
          <a:lstStyle/>
          <a:p>
            <a:pPr algn="ctr"/>
            <a:endParaRPr lang="pt-BR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ECOLOGIA INTEGRAL: UM CAMINHO APONTADO PELA IGREJA!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D1D552-1847-7D3E-3A1B-7B68AAF0FB40}"/>
              </a:ext>
            </a:extLst>
          </p:cNvPr>
          <p:cNvSpPr txBox="1"/>
          <p:nvPr/>
        </p:nvSpPr>
        <p:spPr>
          <a:xfrm>
            <a:off x="114299" y="1087120"/>
            <a:ext cx="11884661" cy="5847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Papa Francisco busca sintetizar as contribuições de seus antecessores, de outros líderes religiosos, de conferências episcopais locais, do catecismo, de teólogos, filósofos, cientistas, sociólogos e de diversos pensadores sobre a crise ambiental e as formas de respondê-la. Essa abordagem holística  e  integral  torna  possível  uma  compreensão  abrangente da crise ecológica contemporânea e uma resposta bem equilibrada a ela, pois não podemos tratar </a:t>
            </a:r>
            <a:r>
              <a:rPr lang="pt-BR" sz="3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 meio ambiente isoladamente; a questão não pode ser abordada de forma fragmentada” (LS, 2015, n. 160</a:t>
            </a: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79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6D028-0071-45C8-1663-4E1F317F4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720DCD-4DA7-191B-4E33-B0B98EEB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2240"/>
            <a:ext cx="11358880" cy="1158240"/>
          </a:xfrm>
        </p:spPr>
        <p:txBody>
          <a:bodyPr>
            <a:normAutofit fontScale="25000" lnSpcReduction="20000"/>
          </a:bodyPr>
          <a:lstStyle/>
          <a:p>
            <a:pPr algn="ctr"/>
            <a:endParaRPr lang="pt-BR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ECOLOGIA INTEGRAL: UM CAMINHO APONTADO PELA IGREJA!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16A2E4-E0B2-62D4-9729-71A284DDDD7B}"/>
              </a:ext>
            </a:extLst>
          </p:cNvPr>
          <p:cNvSpPr txBox="1"/>
          <p:nvPr/>
        </p:nvSpPr>
        <p:spPr>
          <a:xfrm>
            <a:off x="153669" y="1442720"/>
            <a:ext cx="11884661" cy="479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longo da encíclica, o Papa faz várias referências a seus antecessores, que já ecoavam preocupações sobre as questões ecológicas globais. Nas suas próprias encíclicas e cartas apostólicas, </a:t>
            </a:r>
            <a:r>
              <a:rPr lang="pt-BR" sz="3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João XXIII, Paulo VI, João Paulo II e Bento XVI alertaram sobre a deterioração ecológica e a responsabilidade humana em evitá-la</a:t>
            </a: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João Paulo II apelou para uma </a:t>
            </a:r>
            <a:r>
              <a:rPr lang="pt-BR" sz="32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conversão ecológica global</a:t>
            </a: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tentando salvaguardar as condições morais para uma autêntica ecologia humana (CA, 1991, n. 38). </a:t>
            </a:r>
            <a:endParaRPr lang="pt-BR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2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FC4764-8BF3-90FC-6B66-84366BD85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F9D413-C6D9-B202-022C-BE9712575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2240"/>
            <a:ext cx="11358880" cy="1158240"/>
          </a:xfrm>
        </p:spPr>
        <p:txBody>
          <a:bodyPr>
            <a:normAutofit fontScale="25000" lnSpcReduction="20000"/>
          </a:bodyPr>
          <a:lstStyle/>
          <a:p>
            <a:pPr algn="ctr"/>
            <a:endParaRPr lang="pt-BR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ECOLOGIA INTEGRAL: UM CAMINHO APONTADO PELA IGREJA!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E0AF32-25FA-39D6-5812-CAF44FEA651F}"/>
              </a:ext>
            </a:extLst>
          </p:cNvPr>
          <p:cNvSpPr txBox="1"/>
          <p:nvPr/>
        </p:nvSpPr>
        <p:spPr>
          <a:xfrm>
            <a:off x="153669" y="1442720"/>
            <a:ext cx="8197851" cy="575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Bento XVI adverte sobre o perigo do estilo de vida contemporâneo, que se inclina para o “hedonismo e o consumismo”,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apela para uma mudança de estilo de vida, cujas escolhas são guiadas pela busca da “verdade, beleza, bondade e comunhão com os outros” (CV, 2009, n. 48). Ele argumenta que a deterioração da natureza está intimamente ligada à cultura que molda a coexistência humana e insiste na necessidade de reconhecer que o ambiente natural foi gravemente prejudicado pelo nosso comportamento irresponsável.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A02B822-953B-0923-2599-8A0817EA3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54" y="2057396"/>
            <a:ext cx="4165146" cy="35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15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31AA2-D64B-77C5-FF85-D89405EC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114DA-B460-B77F-A096-FB6DF5C21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2240"/>
            <a:ext cx="11358880" cy="1158240"/>
          </a:xfrm>
        </p:spPr>
        <p:txBody>
          <a:bodyPr>
            <a:normAutofit fontScale="25000" lnSpcReduction="20000"/>
          </a:bodyPr>
          <a:lstStyle/>
          <a:p>
            <a:pPr algn="ctr"/>
            <a:endParaRPr lang="pt-BR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FRATERNIDADE FAZ O CONVITE EM PROL DA CASA COMUM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C0C34BD-8CA8-54FE-BC18-69EBE6878609}"/>
              </a:ext>
            </a:extLst>
          </p:cNvPr>
          <p:cNvSpPr txBox="1"/>
          <p:nvPr/>
        </p:nvSpPr>
        <p:spPr>
          <a:xfrm>
            <a:off x="153669" y="1442720"/>
            <a:ext cx="11753851" cy="529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 capítulo IV da Carta Encíclica </a:t>
            </a:r>
            <a:r>
              <a:rPr lang="pt-BR" sz="2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Laudato</a:t>
            </a:r>
            <a:r>
              <a:rPr lang="pt-BR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Si’ traz à tona o tema da Ecologia Integral, numa tentativa de solucionar a crise de âmbito global através do cuidado que cada ser humano deve ter com a casa comum. Cada ser humano é responsável pelo bem-estar do mundo. Nesse sentido, o Papa Francisco acentua </a:t>
            </a:r>
            <a:r>
              <a:rPr lang="pt-BR" sz="2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 importância da coletividade, não simplesmente de grupos ou ações isoladas, mas de uma integralidade de toda e qualquer ação de proteção e cuidado desta casa comum, passando pelo princípio do bem comum e da justiça intergeracional (todas as gerações: atuais e futuras).</a:t>
            </a:r>
            <a:endParaRPr lang="pt-B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41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93AF18-F06A-40F7-62C4-C47D99E94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16A6D0-C408-EB31-FC9D-2F80B227C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2240"/>
            <a:ext cx="11358880" cy="1158240"/>
          </a:xfrm>
        </p:spPr>
        <p:txBody>
          <a:bodyPr>
            <a:normAutofit fontScale="25000" lnSpcReduction="20000"/>
          </a:bodyPr>
          <a:lstStyle/>
          <a:p>
            <a:pPr algn="ctr"/>
            <a:endParaRPr lang="pt-BR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FRATERNIDADE FAZ O CONVITE EM PROL DA CASA COMUM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D2E666-2E04-F783-A233-3B0ABBCD8FD0}"/>
              </a:ext>
            </a:extLst>
          </p:cNvPr>
          <p:cNvSpPr txBox="1"/>
          <p:nvPr/>
        </p:nvSpPr>
        <p:spPr>
          <a:xfrm>
            <a:off x="153669" y="1442720"/>
            <a:ext cx="11753851" cy="532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ele mesmo afirma, “basta observar a realidade para compreender que, hoje, esta opção é uma exigência ética fundamental para a efetiva realização do bem comum” (</a:t>
            </a:r>
            <a:r>
              <a:rPr lang="pt-BR" sz="3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pt-B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Si’, n. 158). A responsabilidade e o cuidado com a casa comum são condições que partem do ser humano já que este é a imagem e semelhança do Criador. Por isso, o ser humano não pode ser tratado como um agente passivo, mas sim um agente ativo, pois é chamado a responder por suas interações e escolhas.</a:t>
            </a:r>
            <a:endParaRPr lang="pt-BR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6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7B486B-4C89-63A8-D559-9A5B035CF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C6A7666-7568-172A-0B05-A6EAC2EBD82A}"/>
              </a:ext>
            </a:extLst>
          </p:cNvPr>
          <p:cNvSpPr txBox="1"/>
          <p:nvPr/>
        </p:nvSpPr>
        <p:spPr>
          <a:xfrm>
            <a:off x="336176" y="358589"/>
            <a:ext cx="11519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i="1" dirty="0">
                <a:solidFill>
                  <a:srgbClr val="4B4F58"/>
                </a:solidFill>
                <a:latin typeface="Century Gothic" panose="020B0502020202020204" pitchFamily="34" charset="0"/>
              </a:rPr>
              <a:t>A cada ano, os bispos do CONSEP (Conselho Episcopal Pastoral) através da CNBB (Conferência Nacional dos Bispos do Brasil), juntamente com os regionais e todo o Povo de Deus, as Ordens Religiosas e todos os leigos e leigas, escolhem um tema e um lema para a Campanha da Fraternidade, visando chamar a atenção para alguma situação urgente da nossa sociedade.   </a:t>
            </a:r>
            <a:endParaRPr lang="pt-BR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9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10010C-4641-E67C-3291-29E7C590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5472B4-A51F-BD41-BF7F-FA911D153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2240"/>
            <a:ext cx="11358880" cy="1158240"/>
          </a:xfrm>
        </p:spPr>
        <p:txBody>
          <a:bodyPr>
            <a:normAutofit fontScale="25000" lnSpcReduction="20000"/>
          </a:bodyPr>
          <a:lstStyle/>
          <a:p>
            <a:pPr algn="ctr"/>
            <a:endParaRPr lang="pt-BR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FRATERNIDADE FAZ O CONVITE EM PROL DA CASA COMUM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D648D8D-2558-C3B6-3726-38C849BD5F1E}"/>
              </a:ext>
            </a:extLst>
          </p:cNvPr>
          <p:cNvSpPr txBox="1"/>
          <p:nvPr/>
        </p:nvSpPr>
        <p:spPr>
          <a:xfrm>
            <a:off x="153669" y="1442720"/>
            <a:ext cx="7689851" cy="5691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 cuidado  com  a  casa  comum  é  uma  ação  antropológica  que  expressa  um  dado  teológico.  A natureza está perdendo seu espaço a cada  dia  por  causa  da  irresponsabilidade humana. O que o Papa Francisco quer acentuar  é  que  nós  podemos  fazer  a  diferença  quando temos consciência de nossas ações. O ser humano responsável por seus atos, torne-se </a:t>
            </a:r>
            <a:r>
              <a:rPr lang="pt-BR" sz="2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cuidador da casa comum. </a:t>
            </a:r>
            <a:endParaRPr lang="pt-B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68663C4-5B57-0E2B-166F-F39F4648C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811" y="1442720"/>
            <a:ext cx="4033520" cy="47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0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65411-1360-2255-82A5-E6B606737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9C7BC4-4CCC-D7BB-B954-36984DFBD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977" y="410811"/>
            <a:ext cx="10285200" cy="1500187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ECOLOGIA INTEGRAL É UMA QUESTÃO DE FÉ?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2AD3C7-6788-4EAD-5B36-C3F4D19500B7}"/>
              </a:ext>
            </a:extLst>
          </p:cNvPr>
          <p:cNvSpPr txBox="1"/>
          <p:nvPr/>
        </p:nvSpPr>
        <p:spPr>
          <a:xfrm>
            <a:off x="650240" y="1910998"/>
            <a:ext cx="7223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Century Gothic" panose="020B0502020202020204" pitchFamily="34" charset="0"/>
              </a:rPr>
              <a:t>O conceito de Ecologia Integral, presente na Encíclica </a:t>
            </a:r>
            <a:r>
              <a:rPr lang="pt-BR" sz="3600" dirty="0" err="1">
                <a:latin typeface="Century Gothic" panose="020B0502020202020204" pitchFamily="34" charset="0"/>
              </a:rPr>
              <a:t>Laudato</a:t>
            </a:r>
            <a:r>
              <a:rPr lang="pt-BR" sz="3600" dirty="0">
                <a:latin typeface="Century Gothic" panose="020B0502020202020204" pitchFamily="34" charset="0"/>
              </a:rPr>
              <a:t> Si’, destaca a conexão entre a espiritualidade cristã e a responsabilidade de proteger o meio ambiente, promovendo justiça social e ambiental.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20D0143-AEB9-CD41-F809-FD090DED1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39" y="2008870"/>
            <a:ext cx="3599449" cy="35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1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F13023-4C54-A63D-992C-DC591E81E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9AA202-AC5F-8E8D-9097-39143F25D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977" y="410811"/>
            <a:ext cx="10285200" cy="1500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ENTRE ECOLOGIA </a:t>
            </a:r>
          </a:p>
          <a:p>
            <a:pPr algn="ct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FÉ?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42A4AD-39A2-8E62-1E2A-148B4276B07D}"/>
              </a:ext>
            </a:extLst>
          </p:cNvPr>
          <p:cNvSpPr txBox="1"/>
          <p:nvPr/>
        </p:nvSpPr>
        <p:spPr>
          <a:xfrm>
            <a:off x="650240" y="1910998"/>
            <a:ext cx="7223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Century Gothic" panose="020B0502020202020204" pitchFamily="34" charset="0"/>
              </a:rPr>
              <a:t>1. Amor às criaturas </a:t>
            </a:r>
          </a:p>
          <a:p>
            <a:pPr algn="ctr"/>
            <a:r>
              <a:rPr lang="pt-BR" sz="4400" dirty="0">
                <a:latin typeface="Century Gothic" panose="020B0502020202020204" pitchFamily="34" charset="0"/>
              </a:rPr>
              <a:t>2. Responsabilidade e cuidado </a:t>
            </a:r>
          </a:p>
          <a:p>
            <a:pPr algn="ctr"/>
            <a:r>
              <a:rPr lang="pt-BR" sz="4400" dirty="0">
                <a:latin typeface="Century Gothic" panose="020B0502020202020204" pitchFamily="34" charset="0"/>
              </a:rPr>
              <a:t>3. Pecado ecológico</a:t>
            </a:r>
          </a:p>
          <a:p>
            <a:pPr algn="ctr"/>
            <a:r>
              <a:rPr lang="pt-BR" sz="4400" dirty="0">
                <a:latin typeface="Century Gothic" panose="020B0502020202020204" pitchFamily="34" charset="0"/>
              </a:rPr>
              <a:t>4. Conversão integral </a:t>
            </a:r>
          </a:p>
          <a:p>
            <a:pPr algn="ctr"/>
            <a:r>
              <a:rPr lang="pt-BR" sz="4400" dirty="0">
                <a:latin typeface="Century Gothic" panose="020B0502020202020204" pitchFamily="34" charset="0"/>
              </a:rPr>
              <a:t>5. Profetismo e denúncia</a:t>
            </a:r>
            <a:endParaRPr lang="pt-BR" sz="3600" dirty="0">
              <a:latin typeface="Century Gothic" panose="020B0502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8AD1F10-F91D-5F1E-6480-37663612B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39" y="2008870"/>
            <a:ext cx="3599449" cy="35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15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F704B-3F68-9D38-3F74-0497CBF1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40332F-C1EC-8F86-F07B-53FC2105D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EC6095-1B79-6946-BBB4-E9CD80E65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F343F7F-1925-4593-5C44-4A184E413243}"/>
              </a:ext>
            </a:extLst>
          </p:cNvPr>
          <p:cNvSpPr/>
          <p:nvPr/>
        </p:nvSpPr>
        <p:spPr>
          <a:xfrm>
            <a:off x="1376680" y="5246329"/>
            <a:ext cx="9438640" cy="1026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000" dirty="0">
                <a:latin typeface="Arial Rounded MT Bold" panose="020F0704030504030204" pitchFamily="34" charset="0"/>
              </a:rPr>
              <a:t>VER/OUVIR</a:t>
            </a:r>
          </a:p>
        </p:txBody>
      </p:sp>
    </p:spTree>
    <p:extLst>
      <p:ext uri="{BB962C8B-B14F-4D97-AF65-F5344CB8AC3E}">
        <p14:creationId xmlns:p14="http://schemas.microsoft.com/office/powerpoint/2010/main" val="3883448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05C19D8-FFA2-8C8C-A875-AB782C670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266"/>
            <a:ext cx="12192000" cy="688920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7DD2CB-E0DB-7482-0574-71868495DEA0}"/>
              </a:ext>
            </a:extLst>
          </p:cNvPr>
          <p:cNvSpPr txBox="1"/>
          <p:nvPr/>
        </p:nvSpPr>
        <p:spPr>
          <a:xfrm>
            <a:off x="7924800" y="812800"/>
            <a:ext cx="4145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“Deus viu que tudo era muito bom” (</a:t>
            </a:r>
            <a:r>
              <a:rPr lang="pt-BR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1,31).</a:t>
            </a:r>
          </a:p>
        </p:txBody>
      </p:sp>
    </p:spTree>
    <p:extLst>
      <p:ext uri="{BB962C8B-B14F-4D97-AF65-F5344CB8AC3E}">
        <p14:creationId xmlns:p14="http://schemas.microsoft.com/office/powerpoint/2010/main" val="1459118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DFC6D-9D71-5696-8F64-843D24E93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F65443-74C5-9B69-9202-C3CA71946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977" y="410811"/>
            <a:ext cx="10285200" cy="1500187"/>
          </a:xfrm>
        </p:spPr>
        <p:txBody>
          <a:bodyPr>
            <a:normAutofit lnSpcReduction="10000"/>
          </a:bodyPr>
          <a:lstStyle/>
          <a:p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DA NOSSA REALIDADE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6CAD953-5C76-2CD2-D6A4-AA2B9E3DB4A1}"/>
              </a:ext>
            </a:extLst>
          </p:cNvPr>
          <p:cNvSpPr txBox="1"/>
          <p:nvPr/>
        </p:nvSpPr>
        <p:spPr>
          <a:xfrm>
            <a:off x="952976" y="1740654"/>
            <a:ext cx="1068022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3600" dirty="0">
                <a:latin typeface="Century Gothic" panose="020B0502020202020204" pitchFamily="34" charset="0"/>
              </a:rPr>
              <a:t>Modelo econômico baseado na exploração e desigualdades;</a:t>
            </a:r>
          </a:p>
          <a:p>
            <a:pPr marL="342900" indent="-342900">
              <a:buAutoNum type="arabicPeriod"/>
            </a:pPr>
            <a:r>
              <a:rPr lang="pt-BR" sz="3600" dirty="0">
                <a:latin typeface="Century Gothic" panose="020B0502020202020204" pitchFamily="34" charset="0"/>
              </a:rPr>
              <a:t>Catástrofe climática: derretimento das geleiras, aquecimento global, insegurança alimentar e hídrica; </a:t>
            </a:r>
          </a:p>
          <a:p>
            <a:pPr marL="342900" indent="-342900">
              <a:buAutoNum type="arabicPeriod"/>
            </a:pPr>
            <a:r>
              <a:rPr lang="pt-BR" sz="3600" dirty="0">
                <a:latin typeface="Century Gothic" panose="020B0502020202020204" pitchFamily="34" charset="0"/>
              </a:rPr>
              <a:t>Eventos climáticos extremos;</a:t>
            </a:r>
          </a:p>
          <a:p>
            <a:pPr marL="342900" indent="-342900">
              <a:buAutoNum type="arabicPeriod"/>
            </a:pPr>
            <a:r>
              <a:rPr lang="pt-BR" sz="3600" dirty="0">
                <a:latin typeface="Century Gothic" panose="020B0502020202020204" pitchFamily="34" charset="0"/>
              </a:rPr>
              <a:t>Uso de combustíveis fósseis;</a:t>
            </a:r>
          </a:p>
          <a:p>
            <a:pPr marL="342900" indent="-342900">
              <a:buAutoNum type="arabicPeriod"/>
            </a:pPr>
            <a:r>
              <a:rPr lang="pt-BR" sz="3600" dirty="0">
                <a:latin typeface="Century Gothic" panose="020B0502020202020204" pitchFamily="34" charset="0"/>
              </a:rPr>
              <a:t>Produção agropecuária;</a:t>
            </a:r>
          </a:p>
          <a:p>
            <a:pPr marL="342900" indent="-342900">
              <a:buAutoNum type="arabicPeriod"/>
            </a:pPr>
            <a:r>
              <a:rPr lang="pt-BR" sz="3600" dirty="0">
                <a:latin typeface="Century Gothic" panose="020B0502020202020204" pitchFamily="34" charset="0"/>
              </a:rPr>
              <a:t>Mineração ilegal e predatória.</a:t>
            </a:r>
            <a:endParaRPr lang="pt-B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18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37178-4672-552C-C5EA-12B702206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4C9D1-0E29-86E8-5EBD-6B9B119F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898B0C-F475-4F1D-8333-864A0F7F0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374165-4B4F-3EC7-6F4C-87D7DA0AB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8074ABA-0841-9CF6-45D4-42B43F98A237}"/>
              </a:ext>
            </a:extLst>
          </p:cNvPr>
          <p:cNvSpPr/>
          <p:nvPr/>
        </p:nvSpPr>
        <p:spPr>
          <a:xfrm>
            <a:off x="1376680" y="5246329"/>
            <a:ext cx="9438640" cy="1026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000" dirty="0">
                <a:latin typeface="Arial Rounded MT Bold" panose="020F0704030504030204" pitchFamily="34" charset="0"/>
              </a:rPr>
              <a:t>ILUMINAR/DISCERNIR</a:t>
            </a:r>
          </a:p>
        </p:txBody>
      </p:sp>
    </p:spTree>
    <p:extLst>
      <p:ext uri="{BB962C8B-B14F-4D97-AF65-F5344CB8AC3E}">
        <p14:creationId xmlns:p14="http://schemas.microsoft.com/office/powerpoint/2010/main" val="1533554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7AF9EEB-97E6-25FC-D181-03266BB6E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4500901-EE41-B693-1688-43D34DA93305}"/>
              </a:ext>
            </a:extLst>
          </p:cNvPr>
          <p:cNvSpPr txBox="1"/>
          <p:nvPr/>
        </p:nvSpPr>
        <p:spPr>
          <a:xfrm>
            <a:off x="1524000" y="27432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Brush Script MT" panose="03060802040406070304" pitchFamily="66" charset="0"/>
              </a:rPr>
              <a:t>“Este é o sinal da aliança que estabeleço entre mim e vós e todo o ser vivo que está convosco” (</a:t>
            </a:r>
            <a:r>
              <a:rPr lang="pt-BR" sz="4800" b="1" dirty="0" err="1">
                <a:latin typeface="Brush Script MT" panose="03060802040406070304" pitchFamily="66" charset="0"/>
              </a:rPr>
              <a:t>Gn</a:t>
            </a:r>
            <a:r>
              <a:rPr lang="pt-BR" sz="4800" b="1" dirty="0">
                <a:latin typeface="Brush Script MT" panose="03060802040406070304" pitchFamily="66" charset="0"/>
              </a:rPr>
              <a:t> 9,12b).</a:t>
            </a:r>
          </a:p>
        </p:txBody>
      </p:sp>
    </p:spTree>
    <p:extLst>
      <p:ext uri="{BB962C8B-B14F-4D97-AF65-F5344CB8AC3E}">
        <p14:creationId xmlns:p14="http://schemas.microsoft.com/office/powerpoint/2010/main" val="4017743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841A8D-984A-C8EF-DBB3-A0953FDA3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52910F-8A73-C95C-A795-35A4AA60D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920" y="260787"/>
            <a:ext cx="10285200" cy="1500187"/>
          </a:xfrm>
        </p:spPr>
        <p:txBody>
          <a:bodyPr>
            <a:normAutofit lnSpcReduction="10000"/>
          </a:bodyPr>
          <a:lstStyle/>
          <a:p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TEXTOS BÍBLICOS EM PERSPECTIVA ECOLÓGICA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1F20A3-3245-3F01-67F4-AE10ECA943BA}"/>
              </a:ext>
            </a:extLst>
          </p:cNvPr>
          <p:cNvSpPr txBox="1"/>
          <p:nvPr/>
        </p:nvSpPr>
        <p:spPr>
          <a:xfrm>
            <a:off x="375920" y="1595021"/>
            <a:ext cx="11562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entury Gothic" panose="020B0502020202020204" pitchFamily="34" charset="0"/>
              </a:rPr>
              <a:t>As narrativas da criação - </a:t>
            </a:r>
            <a:r>
              <a:rPr lang="pt-BR" sz="2800" b="1" dirty="0" err="1">
                <a:latin typeface="Century Gothic" panose="020B0502020202020204" pitchFamily="34" charset="0"/>
              </a:rPr>
              <a:t>Gn</a:t>
            </a:r>
            <a:r>
              <a:rPr lang="pt-BR" sz="2800" b="1" dirty="0">
                <a:latin typeface="Century Gothic" panose="020B0502020202020204" pitchFamily="34" charset="0"/>
              </a:rPr>
              <a:t> 1-2  </a:t>
            </a:r>
          </a:p>
          <a:p>
            <a:endParaRPr lang="pt-BR" sz="28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2800" dirty="0">
                <a:latin typeface="Century Gothic" panose="020B0502020202020204" pitchFamily="34" charset="0"/>
              </a:rPr>
              <a:t>A palavra de Deus cria, faz aparecer, a vida. As ações humanas </a:t>
            </a:r>
            <a:r>
              <a:rPr lang="pt-BR" sz="2800" dirty="0" err="1">
                <a:latin typeface="Century Gothic" panose="020B0502020202020204" pitchFamily="34" charset="0"/>
              </a:rPr>
              <a:t>destróem</a:t>
            </a:r>
            <a:r>
              <a:rPr lang="pt-BR" sz="2800" dirty="0">
                <a:latin typeface="Century Gothic" panose="020B0502020202020204" pitchFamily="34" charset="0"/>
              </a:rPr>
              <a:t> e fazem desaparecer a vida de tantos animais, plantas etc.</a:t>
            </a:r>
          </a:p>
          <a:p>
            <a:pPr marL="342900" indent="-342900">
              <a:buAutoNum type="arabicPeriod"/>
            </a:pPr>
            <a:r>
              <a:rPr lang="pt-BR" sz="2800" dirty="0">
                <a:latin typeface="Century Gothic" panose="020B0502020202020204" pitchFamily="34" charset="0"/>
              </a:rPr>
              <a:t>Submeter e dominar a terra: sentido de cuidado, cultivo, pastoreio e guarda para que continue a ser um jardim/ paraíso.</a:t>
            </a:r>
          </a:p>
          <a:p>
            <a:pPr marL="342900" indent="-342900">
              <a:buAutoNum type="arabicPeriod"/>
            </a:pPr>
            <a:r>
              <a:rPr lang="pt-BR" sz="2800" dirty="0">
                <a:latin typeface="Century Gothic" panose="020B0502020202020204" pitchFamily="34" charset="0"/>
              </a:rPr>
              <a:t>Centralidade do homem, feito de terra (Adão) que faz parte da casa comum. </a:t>
            </a:r>
          </a:p>
          <a:p>
            <a:pPr marL="342900" indent="-342900">
              <a:buAutoNum type="arabicPeriod"/>
            </a:pPr>
            <a:r>
              <a:rPr lang="pt-BR" sz="2800" dirty="0">
                <a:latin typeface="Century Gothic" panose="020B0502020202020204" pitchFamily="34" charset="0"/>
              </a:rPr>
              <a:t>Deus viu que tudo era bom - tarefa do homem descobrir esta bondade e beleza da criação.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04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5860A0-0EB3-FA94-89F1-D6F13058B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5E01D6-F387-49B0-EBBC-E9583744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920" y="260787"/>
            <a:ext cx="10285200" cy="1500187"/>
          </a:xfrm>
        </p:spPr>
        <p:txBody>
          <a:bodyPr>
            <a:normAutofit lnSpcReduction="10000"/>
          </a:bodyPr>
          <a:lstStyle/>
          <a:p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RELENDO TEXTOS BÍBLICOS EM PERSPECTIVA ECOLÓGICA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63BF6E6-B6C8-1D76-8CAB-E36A2C94B237}"/>
              </a:ext>
            </a:extLst>
          </p:cNvPr>
          <p:cNvSpPr txBox="1"/>
          <p:nvPr/>
        </p:nvSpPr>
        <p:spPr>
          <a:xfrm>
            <a:off x="375920" y="1595021"/>
            <a:ext cx="116738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</a:rPr>
              <a:t>O sinal da Aliança – </a:t>
            </a:r>
            <a:r>
              <a:rPr lang="pt-BR" sz="3200" b="1" dirty="0" err="1">
                <a:latin typeface="Century Gothic" panose="020B0502020202020204" pitchFamily="34" charset="0"/>
              </a:rPr>
              <a:t>Gn</a:t>
            </a:r>
            <a:r>
              <a:rPr lang="pt-BR" sz="3200" b="1" dirty="0">
                <a:latin typeface="Century Gothic" panose="020B0502020202020204" pitchFamily="34" charset="0"/>
              </a:rPr>
              <a:t> 9, 12-17  </a:t>
            </a:r>
          </a:p>
          <a:p>
            <a:endParaRPr lang="pt-BR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Century Gothic" panose="020B0502020202020204" pitchFamily="34" charset="0"/>
              </a:rPr>
              <a:t>A aliança é feita entre Deus, os homens e todos os seres vivos indicando que a relação é multidirecional.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Century Gothic" panose="020B0502020202020204" pitchFamily="34" charset="0"/>
              </a:rPr>
              <a:t>O arco pendurado nas nuvens não é mais o arco da guerra: sinal de paz.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Century Gothic" panose="020B0502020202020204" pitchFamily="34" charset="0"/>
              </a:rPr>
              <a:t>O arco-íris, colorido, representa um laço entre céu e terra: sinal do desejo de Deus de relacionar-se com toda criação.</a:t>
            </a:r>
          </a:p>
          <a:p>
            <a:endParaRPr lang="pt-B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7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471" y="-152400"/>
            <a:ext cx="9565341" cy="1532965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3600" b="1" dirty="0"/>
              <a:t>Tema: </a:t>
            </a:r>
            <a:r>
              <a:rPr lang="en-US" sz="3600" dirty="0" err="1"/>
              <a:t>Fraternidade</a:t>
            </a:r>
            <a:r>
              <a:rPr lang="en-US" sz="3600" dirty="0"/>
              <a:t> e </a:t>
            </a:r>
            <a:r>
              <a:rPr lang="en-US" sz="3600" dirty="0" err="1"/>
              <a:t>Ecologia</a:t>
            </a:r>
            <a:r>
              <a:rPr lang="en-US" sz="3600" dirty="0"/>
              <a:t> Integral</a:t>
            </a:r>
            <a:br>
              <a:rPr lang="en-US" sz="3600" dirty="0"/>
            </a:br>
            <a:r>
              <a:rPr lang="en-US" sz="3600" b="1" dirty="0"/>
              <a:t>Lema: </a:t>
            </a:r>
            <a:r>
              <a:rPr lang="en-US" sz="3600" dirty="0"/>
              <a:t>“</a:t>
            </a:r>
            <a:r>
              <a:rPr lang="en-US" sz="3600" i="1" dirty="0"/>
              <a:t>Deus </a:t>
            </a:r>
            <a:r>
              <a:rPr lang="en-US" sz="3600" i="1" dirty="0" err="1"/>
              <a:t>viu</a:t>
            </a:r>
            <a:r>
              <a:rPr lang="en-US" sz="3600" i="1" dirty="0"/>
              <a:t> que </a:t>
            </a:r>
            <a:r>
              <a:rPr lang="en-US" sz="3600" i="1" dirty="0" err="1"/>
              <a:t>tudo</a:t>
            </a:r>
            <a:r>
              <a:rPr lang="en-US" sz="3600" i="1" dirty="0"/>
              <a:t> era </a:t>
            </a:r>
            <a:r>
              <a:rPr lang="en-US" sz="3600" i="1" dirty="0" err="1"/>
              <a:t>muito</a:t>
            </a:r>
            <a:r>
              <a:rPr lang="en-US" sz="3600" i="1" dirty="0"/>
              <a:t> </a:t>
            </a:r>
            <a:r>
              <a:rPr lang="en-US" sz="3600" i="1" dirty="0" err="1"/>
              <a:t>bom</a:t>
            </a:r>
            <a:r>
              <a:rPr lang="en-US" sz="3600" dirty="0"/>
              <a:t>” (</a:t>
            </a:r>
            <a:r>
              <a:rPr lang="en-US" sz="3600" dirty="0" err="1"/>
              <a:t>Gn</a:t>
            </a:r>
            <a:r>
              <a:rPr lang="en-US" sz="3600" dirty="0"/>
              <a:t> 1,31)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 rot="16200000">
            <a:off x="2469708" y="-569329"/>
            <a:ext cx="5083127" cy="9377081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3200" b="0" i="0" dirty="0">
                <a:solidFill>
                  <a:srgbClr val="434040"/>
                </a:solidFill>
                <a:effectLst/>
              </a:rPr>
              <a:t>Em 2025, tal tema e lema foram motivados pelos 800 anos da composição do Cântico das Criaturas de São Francisco de Assis; pelos 10 anos de publicação da Carta Encíclica </a:t>
            </a:r>
            <a:r>
              <a:rPr lang="pt-BR" sz="3200" b="0" dirty="0" err="1">
                <a:solidFill>
                  <a:srgbClr val="434040"/>
                </a:solidFill>
                <a:effectLst/>
              </a:rPr>
              <a:t>Laudato</a:t>
            </a:r>
            <a:r>
              <a:rPr lang="pt-BR" sz="3200" b="0" dirty="0">
                <a:solidFill>
                  <a:srgbClr val="434040"/>
                </a:solidFill>
                <a:effectLst/>
              </a:rPr>
              <a:t> Si</a:t>
            </a:r>
            <a:r>
              <a:rPr lang="pt-BR" sz="3200" b="0" i="0" dirty="0">
                <a:solidFill>
                  <a:srgbClr val="434040"/>
                </a:solidFill>
                <a:effectLst/>
              </a:rPr>
              <a:t>’; pela recente publicação da Exortação Apostólica </a:t>
            </a:r>
            <a:r>
              <a:rPr lang="pt-BR" sz="3200" b="0" dirty="0" err="1">
                <a:solidFill>
                  <a:srgbClr val="434040"/>
                </a:solidFill>
                <a:effectLst/>
              </a:rPr>
              <a:t>Laudate</a:t>
            </a:r>
            <a:r>
              <a:rPr lang="pt-BR" sz="3200" b="0" dirty="0">
                <a:solidFill>
                  <a:srgbClr val="434040"/>
                </a:solidFill>
                <a:effectLst/>
              </a:rPr>
              <a:t> Deum</a:t>
            </a:r>
            <a:r>
              <a:rPr lang="pt-BR" sz="3200" b="0" i="0" dirty="0">
                <a:solidFill>
                  <a:srgbClr val="434040"/>
                </a:solidFill>
                <a:effectLst/>
              </a:rPr>
              <a:t>; pelos 10 anos de criação da Rede</a:t>
            </a:r>
            <a:r>
              <a:rPr lang="pt-BR" sz="3200" dirty="0">
                <a:solidFill>
                  <a:srgbClr val="434040"/>
                </a:solidFill>
              </a:rPr>
              <a:t> </a:t>
            </a:r>
            <a:r>
              <a:rPr lang="pt-BR" sz="3200" b="0" i="0" dirty="0">
                <a:solidFill>
                  <a:srgbClr val="434040"/>
                </a:solidFill>
                <a:effectLst/>
              </a:rPr>
              <a:t>Eclesial </a:t>
            </a:r>
            <a:r>
              <a:rPr lang="pt-BR" sz="3200" b="0" i="0" dirty="0" err="1">
                <a:solidFill>
                  <a:srgbClr val="434040"/>
                </a:solidFill>
                <a:effectLst/>
              </a:rPr>
              <a:t>PanAmazônica</a:t>
            </a:r>
            <a:r>
              <a:rPr lang="pt-BR" sz="3200" b="0" i="0" dirty="0">
                <a:solidFill>
                  <a:srgbClr val="434040"/>
                </a:solidFill>
                <a:effectLst/>
              </a:rPr>
              <a:t> (REPAM) e pela realização da COP 30, em Belém (PA), a primeira na Amazônia, acolhendo a sugestão da Comissão Episcopal Especial para a Mineração e a Ecologia Integral.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9210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158DC-C952-27DD-EE30-5CBBDDB9F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E2CFFB-DF22-9AFF-3C3F-60E01C0F6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920" y="260787"/>
            <a:ext cx="10285200" cy="1500187"/>
          </a:xfrm>
        </p:spPr>
        <p:txBody>
          <a:bodyPr>
            <a:normAutofit lnSpcReduction="10000"/>
          </a:bodyPr>
          <a:lstStyle/>
          <a:p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RELENDO TEXTOS BÍBLICOS EM PERSPECTIVA ECOLÓGICA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F43A7B-6156-0E0A-445B-5C5CE258AA80}"/>
              </a:ext>
            </a:extLst>
          </p:cNvPr>
          <p:cNvSpPr txBox="1"/>
          <p:nvPr/>
        </p:nvSpPr>
        <p:spPr>
          <a:xfrm>
            <a:off x="375920" y="1595021"/>
            <a:ext cx="11673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4000" dirty="0">
                <a:latin typeface="Century Gothic" panose="020B0502020202020204" pitchFamily="34" charset="0"/>
              </a:rPr>
              <a:t>As pragas do Egito atingem apenas os opressores → consequências de uma política do mal (</a:t>
            </a:r>
            <a:r>
              <a:rPr lang="pt-BR" sz="4000" dirty="0" err="1">
                <a:latin typeface="Century Gothic" panose="020B0502020202020204" pitchFamily="34" charset="0"/>
              </a:rPr>
              <a:t>Ex</a:t>
            </a:r>
            <a:r>
              <a:rPr lang="pt-BR" sz="4000" dirty="0">
                <a:latin typeface="Century Gothic" panose="020B0502020202020204" pitchFamily="34" charset="0"/>
              </a:rPr>
              <a:t> 11);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4000" dirty="0">
                <a:latin typeface="Century Gothic" panose="020B0502020202020204" pitchFamily="34" charset="0"/>
              </a:rPr>
              <a:t>O ano </a:t>
            </a:r>
            <a:r>
              <a:rPr lang="pt-BR" sz="4000" dirty="0" err="1">
                <a:latin typeface="Century Gothic" panose="020B0502020202020204" pitchFamily="34" charset="0"/>
              </a:rPr>
              <a:t>sábatico</a:t>
            </a:r>
            <a:r>
              <a:rPr lang="pt-BR" sz="4000" dirty="0">
                <a:latin typeface="Century Gothic" panose="020B0502020202020204" pitchFamily="34" charset="0"/>
              </a:rPr>
              <a:t> ou jubilar → um convite ao repouso da terra (</a:t>
            </a:r>
            <a:r>
              <a:rPr lang="pt-BR" sz="4000" dirty="0" err="1">
                <a:latin typeface="Century Gothic" panose="020B0502020202020204" pitchFamily="34" charset="0"/>
              </a:rPr>
              <a:t>Ex</a:t>
            </a:r>
            <a:r>
              <a:rPr lang="pt-BR" sz="4000" dirty="0">
                <a:latin typeface="Century Gothic" panose="020B0502020202020204" pitchFamily="34" charset="0"/>
              </a:rPr>
              <a:t> 23; </a:t>
            </a:r>
            <a:r>
              <a:rPr lang="pt-BR" sz="4000" dirty="0" err="1">
                <a:latin typeface="Century Gothic" panose="020B0502020202020204" pitchFamily="34" charset="0"/>
              </a:rPr>
              <a:t>Lv</a:t>
            </a:r>
            <a:r>
              <a:rPr lang="pt-BR" sz="4000" dirty="0">
                <a:latin typeface="Century Gothic" panose="020B0502020202020204" pitchFamily="34" charset="0"/>
              </a:rPr>
              <a:t> 25, </a:t>
            </a:r>
            <a:r>
              <a:rPr lang="pt-BR" sz="4000" dirty="0" err="1">
                <a:latin typeface="Century Gothic" panose="020B0502020202020204" pitchFamily="34" charset="0"/>
              </a:rPr>
              <a:t>Dt</a:t>
            </a:r>
            <a:r>
              <a:rPr lang="pt-BR" sz="4000" dirty="0">
                <a:latin typeface="Century Gothic" panose="020B0502020202020204" pitchFamily="34" charset="0"/>
              </a:rPr>
              <a:t>. 15);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4000" dirty="0">
                <a:latin typeface="Century Gothic" panose="020B0502020202020204" pitchFamily="34" charset="0"/>
              </a:rPr>
              <a:t>Jesus e as muitas parábolas </a:t>
            </a:r>
            <a:r>
              <a:rPr lang="pt-BR" sz="4000" dirty="0" err="1">
                <a:latin typeface="Century Gothic" panose="020B0502020202020204" pitchFamily="34" charset="0"/>
              </a:rPr>
              <a:t>agro-pastoris</a:t>
            </a:r>
            <a:r>
              <a:rPr lang="pt-BR" sz="4000" dirty="0">
                <a:latin typeface="Century Gothic" panose="020B0502020202020204" pitchFamily="34" charset="0"/>
              </a:rPr>
              <a:t> → aprender da natureza.</a:t>
            </a:r>
          </a:p>
        </p:txBody>
      </p:sp>
    </p:spTree>
    <p:extLst>
      <p:ext uri="{BB962C8B-B14F-4D97-AF65-F5344CB8AC3E}">
        <p14:creationId xmlns:p14="http://schemas.microsoft.com/office/powerpoint/2010/main" val="717336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4EAC78-06B8-0626-91A2-A85633D54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F21CD3-3BCF-3BFF-1833-02B9B9A32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8720" y="177810"/>
            <a:ext cx="7122160" cy="150018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DOUTRINA SOCIAL </a:t>
            </a:r>
          </a:p>
          <a:p>
            <a:pPr algn="r"/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IGREJA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B84A8F-CB86-E98A-4616-C2A5FD181651}"/>
              </a:ext>
            </a:extLst>
          </p:cNvPr>
          <p:cNvSpPr txBox="1"/>
          <p:nvPr/>
        </p:nvSpPr>
        <p:spPr>
          <a:xfrm>
            <a:off x="375920" y="1595021"/>
            <a:ext cx="1167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170925F-BB55-1671-6CF5-077E8ED82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60" y="1453713"/>
            <a:ext cx="3429000" cy="51435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8D739D-3E67-3CBF-AFB8-4487293879EC}"/>
              </a:ext>
            </a:extLst>
          </p:cNvPr>
          <p:cNvSpPr txBox="1"/>
          <p:nvPr/>
        </p:nvSpPr>
        <p:spPr>
          <a:xfrm>
            <a:off x="71120" y="1039614"/>
            <a:ext cx="8107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Rerum</a:t>
            </a:r>
            <a:r>
              <a:rPr lang="pt-B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Novarum</a:t>
            </a:r>
            <a:r>
              <a:rPr lang="pt-B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>
                <a:latin typeface="Century Gothic" panose="020B0502020202020204" pitchFamily="34" charset="0"/>
              </a:rPr>
              <a:t>(Leão XIII) e </a:t>
            </a:r>
            <a:r>
              <a:rPr lang="pt-BR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Mater</a:t>
            </a:r>
            <a:r>
              <a:rPr lang="pt-B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Magistra </a:t>
            </a:r>
            <a:r>
              <a:rPr lang="pt-BR" sz="2400" dirty="0">
                <a:latin typeface="Century Gothic" panose="020B0502020202020204" pitchFamily="34" charset="0"/>
              </a:rPr>
              <a:t>(João XXIII) → função social da terra e da propriedade privada.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Populorum</a:t>
            </a:r>
            <a:r>
              <a:rPr lang="pt-B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Progessio</a:t>
            </a:r>
            <a:r>
              <a:rPr lang="pt-B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>
                <a:latin typeface="Century Gothic" panose="020B0502020202020204" pitchFamily="34" charset="0"/>
              </a:rPr>
              <a:t>(Paulo VI) → o desenvolvimento econômico não pode se dar às custas da destruição do planeta.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Centesimus</a:t>
            </a:r>
            <a:r>
              <a:rPr lang="pt-B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annus</a:t>
            </a:r>
            <a:r>
              <a:rPr lang="pt-B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>
                <a:latin typeface="Century Gothic" panose="020B0502020202020204" pitchFamily="34" charset="0"/>
              </a:rPr>
              <a:t>(João Paulo II) → uma ecologia integral está em consonância com a Escritura e a tradição da Igreja.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Caritas in </a:t>
            </a:r>
            <a:r>
              <a:rPr lang="pt-BR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veritate</a:t>
            </a:r>
            <a:r>
              <a:rPr lang="pt-B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>
                <a:latin typeface="Century Gothic" panose="020B0502020202020204" pitchFamily="34" charset="0"/>
              </a:rPr>
              <a:t>(Bento XVI) → a natureza é um dom colocado sob nossa responsabilidade.</a:t>
            </a:r>
          </a:p>
        </p:txBody>
      </p:sp>
    </p:spTree>
    <p:extLst>
      <p:ext uri="{BB962C8B-B14F-4D97-AF65-F5344CB8AC3E}">
        <p14:creationId xmlns:p14="http://schemas.microsoft.com/office/powerpoint/2010/main" val="1102676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DF1C4-D396-7D86-2B7F-925C81CC6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506626-C936-5E24-C3D4-DF07B5404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920" y="260787"/>
            <a:ext cx="10285200" cy="1171773"/>
          </a:xfrm>
        </p:spPr>
        <p:txBody>
          <a:bodyPr>
            <a:normAutofit fontScale="77500" lnSpcReduction="20000"/>
          </a:bodyPr>
          <a:lstStyle/>
          <a:p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MAGISTÉRIO SOCIAL E ECOLÓGICO </a:t>
            </a:r>
          </a:p>
          <a:p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PAPA FRANCISCO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4546C7-1CED-224B-875B-5BB471D364F4}"/>
              </a:ext>
            </a:extLst>
          </p:cNvPr>
          <p:cNvSpPr txBox="1"/>
          <p:nvPr/>
        </p:nvSpPr>
        <p:spPr>
          <a:xfrm>
            <a:off x="259080" y="1902093"/>
            <a:ext cx="116738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b="1" dirty="0" err="1">
                <a:latin typeface="Century Gothic" panose="020B0502020202020204" pitchFamily="34" charset="0"/>
              </a:rPr>
              <a:t>Laudato</a:t>
            </a:r>
            <a:r>
              <a:rPr lang="pt-BR" sz="2800" b="1" dirty="0">
                <a:latin typeface="Century Gothic" panose="020B0502020202020204" pitchFamily="34" charset="0"/>
              </a:rPr>
              <a:t> Si’ (2015) </a:t>
            </a:r>
            <a:r>
              <a:rPr lang="pt-BR" sz="2800" dirty="0">
                <a:latin typeface="Century Gothic" panose="020B0502020202020204" pitchFamily="34" charset="0"/>
              </a:rPr>
              <a:t>- primeiro documento eclesial exclusivamente sobre a </a:t>
            </a:r>
          </a:p>
          <a:p>
            <a:r>
              <a:rPr lang="pt-BR" sz="2800" dirty="0">
                <a:latin typeface="Century Gothic" panose="020B0502020202020204" pitchFamily="34" charset="0"/>
              </a:rPr>
              <a:t>ecologia. Traz a noção de ecologia integral para dentro do magistério e a integra na fé da Igreja.</a:t>
            </a:r>
          </a:p>
          <a:p>
            <a:endParaRPr lang="pt-BR" sz="2800" b="1" dirty="0">
              <a:latin typeface="Century Gothic" panose="020B0502020202020204" pitchFamily="34" charset="0"/>
            </a:endParaRPr>
          </a:p>
          <a:p>
            <a:r>
              <a:rPr lang="pt-BR" sz="2800" b="1" dirty="0">
                <a:latin typeface="Century Gothic" panose="020B0502020202020204" pitchFamily="34" charset="0"/>
              </a:rPr>
              <a:t>2. Querida Amazônia (2020) </a:t>
            </a:r>
            <a:r>
              <a:rPr lang="pt-BR" sz="2800" dirty="0">
                <a:latin typeface="Century Gothic" panose="020B0502020202020204" pitchFamily="34" charset="0"/>
              </a:rPr>
              <a:t>- fruto de um sínodo especial - o primeiro dedicado a um Bioma - a exortação traz o sonho do Papa de uma Igreja aberta, renovada e ecologicamente comprometida nesta rica região do planeta. </a:t>
            </a:r>
          </a:p>
          <a:p>
            <a:endParaRPr lang="pt-BR" sz="2000" dirty="0">
              <a:latin typeface="Century Gothic" panose="020B0502020202020204" pitchFamily="34" charset="0"/>
            </a:endParaRPr>
          </a:p>
          <a:p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>
              <a:latin typeface="Century Gothic" panose="020B0502020202020204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5B9220A-A5E5-C41D-5FE5-AA0CDF643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248920"/>
            <a:ext cx="2367280" cy="23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14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A7822-A990-A618-D6C5-750548774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7921B6-480A-3800-B786-24B9D42A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920" y="260787"/>
            <a:ext cx="10285200" cy="1171773"/>
          </a:xfrm>
        </p:spPr>
        <p:txBody>
          <a:bodyPr>
            <a:normAutofit fontScale="77500" lnSpcReduction="20000"/>
          </a:bodyPr>
          <a:lstStyle/>
          <a:p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MAGISTÉRIO SOCIAL E ECOLÓGICO </a:t>
            </a:r>
          </a:p>
          <a:p>
            <a:r>
              <a:rPr lang="pt-BR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PAPA FRANCISCO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D769EF2-36C9-8564-E282-E5612418815F}"/>
              </a:ext>
            </a:extLst>
          </p:cNvPr>
          <p:cNvSpPr txBox="1"/>
          <p:nvPr/>
        </p:nvSpPr>
        <p:spPr>
          <a:xfrm>
            <a:off x="259080" y="1733422"/>
            <a:ext cx="11673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latin typeface="Century Gothic" panose="020B0502020202020204" pitchFamily="34" charset="0"/>
              </a:rPr>
              <a:t>3. Fratelli Tutti (2021) </a:t>
            </a:r>
            <a:r>
              <a:rPr lang="pt-BR" sz="3200" dirty="0">
                <a:latin typeface="Century Gothic" panose="020B0502020202020204" pitchFamily="34" charset="0"/>
              </a:rPr>
              <a:t>- no auge da pandemia, </a:t>
            </a:r>
          </a:p>
          <a:p>
            <a:pPr algn="just"/>
            <a:r>
              <a:rPr lang="pt-BR" sz="3200" dirty="0">
                <a:latin typeface="Century Gothic" panose="020B0502020202020204" pitchFamily="34" charset="0"/>
              </a:rPr>
              <a:t>o Papa convoca a humanidade a se unir em fraternidade e amizade superando as lógicas de exploração e degradação da vida humana e </a:t>
            </a:r>
          </a:p>
          <a:p>
            <a:pPr algn="just"/>
            <a:r>
              <a:rPr lang="pt-BR" sz="3200" dirty="0">
                <a:latin typeface="Century Gothic" panose="020B0502020202020204" pitchFamily="34" charset="0"/>
              </a:rPr>
              <a:t>da vida do Planeta.</a:t>
            </a:r>
          </a:p>
          <a:p>
            <a:pPr algn="just"/>
            <a:endParaRPr lang="pt-BR" sz="3200" dirty="0">
              <a:latin typeface="Century Gothic" panose="020B0502020202020204" pitchFamily="34" charset="0"/>
            </a:endParaRPr>
          </a:p>
          <a:p>
            <a:pPr algn="just"/>
            <a:r>
              <a:rPr lang="pt-BR" sz="3200" b="1" dirty="0">
                <a:latin typeface="Century Gothic" panose="020B0502020202020204" pitchFamily="34" charset="0"/>
              </a:rPr>
              <a:t>4. </a:t>
            </a:r>
            <a:r>
              <a:rPr lang="pt-BR" sz="3200" b="1" dirty="0" err="1">
                <a:latin typeface="Century Gothic" panose="020B0502020202020204" pitchFamily="34" charset="0"/>
              </a:rPr>
              <a:t>Laudate</a:t>
            </a:r>
            <a:r>
              <a:rPr lang="pt-BR" sz="3200" b="1" dirty="0">
                <a:latin typeface="Century Gothic" panose="020B0502020202020204" pitchFamily="34" charset="0"/>
              </a:rPr>
              <a:t> Deum (2023) </a:t>
            </a:r>
            <a:r>
              <a:rPr lang="pt-BR" sz="3200" dirty="0">
                <a:latin typeface="Century Gothic" panose="020B0502020202020204" pitchFamily="34" charset="0"/>
              </a:rPr>
              <a:t>- exortação de tom profético que denuncia a falta de avanços reais no combate à urgência climática atualizando alguns pontos da </a:t>
            </a:r>
            <a:r>
              <a:rPr lang="pt-BR" sz="3200" dirty="0" err="1">
                <a:latin typeface="Century Gothic" panose="020B0502020202020204" pitchFamily="34" charset="0"/>
              </a:rPr>
              <a:t>Laudato</a:t>
            </a:r>
            <a:r>
              <a:rPr lang="pt-BR" sz="3200" dirty="0">
                <a:latin typeface="Century Gothic" panose="020B0502020202020204" pitchFamily="34" charset="0"/>
              </a:rPr>
              <a:t> Si’.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390C1EB-B21C-948B-6B06-BCDC79899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07820"/>
            <a:ext cx="2367280" cy="23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33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8594F-2853-D424-DBFC-FD67E3AE2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252C8-2E2F-65D5-B55D-857683D8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71144F-9F39-B05D-2514-E1D758975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A7A0E2-F90B-0C48-4CCC-874FEA72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2B39A3E-EE33-0A3C-25DC-C30921D4EEF6}"/>
              </a:ext>
            </a:extLst>
          </p:cNvPr>
          <p:cNvSpPr/>
          <p:nvPr/>
        </p:nvSpPr>
        <p:spPr>
          <a:xfrm>
            <a:off x="1376680" y="5246329"/>
            <a:ext cx="9438640" cy="1026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000" dirty="0">
                <a:latin typeface="Arial Rounded MT Bold" panose="020F0704030504030204" pitchFamily="34" charset="0"/>
              </a:rPr>
              <a:t>AGIR/PROPOR</a:t>
            </a:r>
          </a:p>
        </p:txBody>
      </p:sp>
    </p:spTree>
    <p:extLst>
      <p:ext uri="{BB962C8B-B14F-4D97-AF65-F5344CB8AC3E}">
        <p14:creationId xmlns:p14="http://schemas.microsoft.com/office/powerpoint/2010/main" val="1561341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02E5F-1A43-4734-198D-E12B5CC10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1E7D098-D511-F86D-8BC2-9984C1E63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06363BA-4C31-C0D4-2617-4E4D8C34E10E}"/>
              </a:ext>
            </a:extLst>
          </p:cNvPr>
          <p:cNvSpPr txBox="1"/>
          <p:nvPr/>
        </p:nvSpPr>
        <p:spPr>
          <a:xfrm>
            <a:off x="6705600" y="660400"/>
            <a:ext cx="512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“O Senhor Deus tomou o homem e o colocou no jardim do Éden, para cultivá-lo e guarda-lo” (</a:t>
            </a:r>
            <a:r>
              <a:rPr lang="pt-BR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Gn</a:t>
            </a: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2,15)</a:t>
            </a:r>
          </a:p>
        </p:txBody>
      </p:sp>
    </p:spTree>
    <p:extLst>
      <p:ext uri="{BB962C8B-B14F-4D97-AF65-F5344CB8AC3E}">
        <p14:creationId xmlns:p14="http://schemas.microsoft.com/office/powerpoint/2010/main" val="1440080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D4866-DB32-EBEE-BF64-ED242BD6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F76654E-CFE4-03FF-1FAB-DC6EB346C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65" y="1478658"/>
            <a:ext cx="4621116" cy="390068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DC67682-1982-B153-C300-55886C9B7B0B}"/>
              </a:ext>
            </a:extLst>
          </p:cNvPr>
          <p:cNvSpPr txBox="1"/>
          <p:nvPr/>
        </p:nvSpPr>
        <p:spPr>
          <a:xfrm>
            <a:off x="497840" y="3180080"/>
            <a:ext cx="5598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QUE POSSO FAZER INDIVIDUALMENTE?</a:t>
            </a:r>
          </a:p>
        </p:txBody>
      </p:sp>
    </p:spTree>
    <p:extLst>
      <p:ext uri="{BB962C8B-B14F-4D97-AF65-F5344CB8AC3E}">
        <p14:creationId xmlns:p14="http://schemas.microsoft.com/office/powerpoint/2010/main" val="2734515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8510E-BD89-35D9-4C5C-E31887C6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27AB716-9E3B-CB53-FDC6-9C36457408F2}"/>
              </a:ext>
            </a:extLst>
          </p:cNvPr>
          <p:cNvSpPr txBox="1"/>
          <p:nvPr/>
        </p:nvSpPr>
        <p:spPr>
          <a:xfrm>
            <a:off x="426720" y="396240"/>
            <a:ext cx="11308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Escolher alimentos saudáveis e sustentáveis, priorizando uma dieta com menos carne e alimentos ultraprocessados;</a:t>
            </a:r>
          </a:p>
          <a:p>
            <a:pPr marL="342900" indent="-34290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Reduzir o consumo e adotar um estilo de vida crítico e consciente, afastado do consumismo;</a:t>
            </a:r>
          </a:p>
          <a:p>
            <a:pPr marL="342900" indent="-34290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Priorizar a compra de produtos locais e orgânicos, valorizando a agricultura familiar;</a:t>
            </a:r>
          </a:p>
          <a:p>
            <a:pPr marL="342900" indent="-34290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Optar por meios de transporte sustentáveis, como bicicleta, caminhada ou carona solidária;</a:t>
            </a:r>
          </a:p>
          <a:p>
            <a:pPr marL="342900" indent="-34290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Dedicar momentos diários à oração e reflexão sobre a relação com Deus, os outros e a criação.</a:t>
            </a:r>
          </a:p>
        </p:txBody>
      </p:sp>
    </p:spTree>
    <p:extLst>
      <p:ext uri="{BB962C8B-B14F-4D97-AF65-F5344CB8AC3E}">
        <p14:creationId xmlns:p14="http://schemas.microsoft.com/office/powerpoint/2010/main" val="3133351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6722F-2C5B-865B-E606-598B5DC7F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31097B7-5DD7-3705-F418-23061E633B72}"/>
              </a:ext>
            </a:extLst>
          </p:cNvPr>
          <p:cNvSpPr txBox="1"/>
          <p:nvPr/>
        </p:nvSpPr>
        <p:spPr>
          <a:xfrm>
            <a:off x="497840" y="3180080"/>
            <a:ext cx="5598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QUE POSSO FAZER COLETIVAMENTE?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CD9A72A-B778-FDDB-3C9C-04A9AEFD3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36" y="960118"/>
            <a:ext cx="4439924" cy="44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0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C1EB31-A30A-C8CF-A56B-E7D08B18E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AB30656-EB7E-72CA-070A-76D3702A6517}"/>
              </a:ext>
            </a:extLst>
          </p:cNvPr>
          <p:cNvSpPr txBox="1"/>
          <p:nvPr/>
        </p:nvSpPr>
        <p:spPr>
          <a:xfrm>
            <a:off x="426720" y="396240"/>
            <a:ext cx="113080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Organizar campanhas de plantio de mudas nativas e reflorestamento em áreas degradadas.</a:t>
            </a:r>
          </a:p>
          <a:p>
            <a:pPr marL="514350" indent="-51435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Promover a coleta seletiva e o reaproveitamento de resíduos nas comunidades e paróquias.</a:t>
            </a:r>
          </a:p>
          <a:p>
            <a:pPr marL="514350" indent="-51435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Realizar mutirões para implementar hortas comunitárias agroecológicas.</a:t>
            </a:r>
          </a:p>
          <a:p>
            <a:pPr marL="514350" indent="-51435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Incentivar e participar de caminhadas ecológicas e vias-sacras ambientais para conscientização. </a:t>
            </a:r>
          </a:p>
          <a:p>
            <a:pPr marL="514350" indent="-51435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Criar e fortalecer redes de articulação com outras igrejas, religiões e movimentos socioambientais em prol da justiça social e ambiental.</a:t>
            </a:r>
          </a:p>
        </p:txBody>
      </p:sp>
    </p:spTree>
    <p:extLst>
      <p:ext uri="{BB962C8B-B14F-4D97-AF65-F5344CB8AC3E}">
        <p14:creationId xmlns:p14="http://schemas.microsoft.com/office/powerpoint/2010/main" val="338617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08EBD-EFCE-C3D6-01DF-DB2C3559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E1B232-834D-2975-D126-3A0F7D6A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1" y="-152400"/>
            <a:ext cx="9565341" cy="1532965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3600" b="1" dirty="0"/>
              <a:t>Tema: </a:t>
            </a:r>
            <a:r>
              <a:rPr lang="en-US" sz="3600" dirty="0" err="1"/>
              <a:t>Fraternidade</a:t>
            </a:r>
            <a:r>
              <a:rPr lang="en-US" sz="3600" dirty="0"/>
              <a:t> e </a:t>
            </a:r>
            <a:r>
              <a:rPr lang="en-US" sz="3600" dirty="0" err="1"/>
              <a:t>Ecologia</a:t>
            </a:r>
            <a:r>
              <a:rPr lang="en-US" sz="3600" dirty="0"/>
              <a:t> Integral</a:t>
            </a:r>
            <a:br>
              <a:rPr lang="en-US" sz="3600" dirty="0"/>
            </a:br>
            <a:r>
              <a:rPr lang="en-US" sz="3600" b="1" dirty="0"/>
              <a:t>Lema: </a:t>
            </a:r>
            <a:r>
              <a:rPr lang="en-US" sz="3600" dirty="0"/>
              <a:t>“</a:t>
            </a:r>
            <a:r>
              <a:rPr lang="en-US" sz="3600" i="1" dirty="0"/>
              <a:t>Deus </a:t>
            </a:r>
            <a:r>
              <a:rPr lang="en-US" sz="3600" i="1" dirty="0" err="1"/>
              <a:t>viu</a:t>
            </a:r>
            <a:r>
              <a:rPr lang="en-US" sz="3600" i="1" dirty="0"/>
              <a:t> que </a:t>
            </a:r>
            <a:r>
              <a:rPr lang="en-US" sz="3600" i="1" dirty="0" err="1"/>
              <a:t>tudo</a:t>
            </a:r>
            <a:r>
              <a:rPr lang="en-US" sz="3600" i="1" dirty="0"/>
              <a:t> era </a:t>
            </a:r>
            <a:r>
              <a:rPr lang="en-US" sz="3600" i="1" dirty="0" err="1"/>
              <a:t>muito</a:t>
            </a:r>
            <a:r>
              <a:rPr lang="en-US" sz="3600" i="1" dirty="0"/>
              <a:t> </a:t>
            </a:r>
            <a:r>
              <a:rPr lang="en-US" sz="3600" i="1" dirty="0" err="1"/>
              <a:t>bom</a:t>
            </a:r>
            <a:r>
              <a:rPr lang="en-US" sz="3600" dirty="0"/>
              <a:t>” (</a:t>
            </a:r>
            <a:r>
              <a:rPr lang="en-US" sz="3600" dirty="0" err="1"/>
              <a:t>Gn</a:t>
            </a:r>
            <a:r>
              <a:rPr lang="en-US" sz="3600" dirty="0"/>
              <a:t> 1,31)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063EF-5F13-9C7B-2A6D-40D6AB22B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2469708" y="-569329"/>
            <a:ext cx="5083127" cy="9377081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3200" b="0" i="0" dirty="0">
                <a:solidFill>
                  <a:srgbClr val="434040"/>
                </a:solidFill>
                <a:effectLst/>
              </a:rPr>
              <a:t>Em 2025, tal tema e lema foram motivados pelos 800 anos da composição do Cântico das Criaturas de São Francisco de Assis; pelos 10 anos de publicação da Carta Encíclica </a:t>
            </a:r>
            <a:r>
              <a:rPr lang="pt-BR" sz="3200" b="0" dirty="0" err="1">
                <a:solidFill>
                  <a:srgbClr val="434040"/>
                </a:solidFill>
                <a:effectLst/>
              </a:rPr>
              <a:t>Laudato</a:t>
            </a:r>
            <a:r>
              <a:rPr lang="pt-BR" sz="3200" b="0" dirty="0">
                <a:solidFill>
                  <a:srgbClr val="434040"/>
                </a:solidFill>
                <a:effectLst/>
              </a:rPr>
              <a:t> Si</a:t>
            </a:r>
            <a:r>
              <a:rPr lang="pt-BR" sz="3200" b="0" i="0" dirty="0">
                <a:solidFill>
                  <a:srgbClr val="434040"/>
                </a:solidFill>
                <a:effectLst/>
              </a:rPr>
              <a:t>’; pela recente publicação da Exortação Apostólica </a:t>
            </a:r>
            <a:r>
              <a:rPr lang="pt-BR" sz="3200" b="0" dirty="0" err="1">
                <a:solidFill>
                  <a:srgbClr val="434040"/>
                </a:solidFill>
                <a:effectLst/>
              </a:rPr>
              <a:t>Laudate</a:t>
            </a:r>
            <a:r>
              <a:rPr lang="pt-BR" sz="3200" b="0" dirty="0">
                <a:solidFill>
                  <a:srgbClr val="434040"/>
                </a:solidFill>
                <a:effectLst/>
              </a:rPr>
              <a:t> Deum</a:t>
            </a:r>
            <a:r>
              <a:rPr lang="pt-BR" sz="3200" b="0" i="0" dirty="0">
                <a:solidFill>
                  <a:srgbClr val="434040"/>
                </a:solidFill>
                <a:effectLst/>
              </a:rPr>
              <a:t>; pelos 10 anos de criação da Rede</a:t>
            </a:r>
            <a:r>
              <a:rPr lang="pt-BR" sz="3200" dirty="0">
                <a:solidFill>
                  <a:srgbClr val="434040"/>
                </a:solidFill>
              </a:rPr>
              <a:t> </a:t>
            </a:r>
            <a:r>
              <a:rPr lang="pt-BR" sz="3200" b="0" i="0" dirty="0">
                <a:solidFill>
                  <a:srgbClr val="434040"/>
                </a:solidFill>
                <a:effectLst/>
              </a:rPr>
              <a:t>Eclesial </a:t>
            </a:r>
            <a:r>
              <a:rPr lang="pt-BR" sz="3200" b="0" i="0" dirty="0" err="1">
                <a:solidFill>
                  <a:srgbClr val="434040"/>
                </a:solidFill>
                <a:effectLst/>
              </a:rPr>
              <a:t>PanAmazônica</a:t>
            </a:r>
            <a:r>
              <a:rPr lang="pt-BR" sz="3200" b="0" i="0" dirty="0">
                <a:solidFill>
                  <a:srgbClr val="434040"/>
                </a:solidFill>
                <a:effectLst/>
              </a:rPr>
              <a:t> (REPAM) e pela realização da COP 30, em Belém (PA), a primeira na Amazônia, acolhendo a sugestão da Comissão Episcopal Especial para a Mineração e a Ecologia Integral.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3356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E8176-1733-A83A-63F9-5BCC3FDD8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EB7CB030-162B-0BA1-3B5E-2FAE06D5E87C}"/>
              </a:ext>
            </a:extLst>
          </p:cNvPr>
          <p:cNvSpPr txBox="1"/>
          <p:nvPr/>
        </p:nvSpPr>
        <p:spPr>
          <a:xfrm>
            <a:off x="497840" y="3180080"/>
            <a:ext cx="5598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QUE PODEMOS  FAZER COMO EDUCADORES?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8AA137-D276-488D-E39C-C6F8EEA56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911267"/>
            <a:ext cx="6624320" cy="34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93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C8043-7B1C-9918-1AB6-BE80FCFB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458D6D2-F2BE-BA0B-3862-03D525A1E628}"/>
              </a:ext>
            </a:extLst>
          </p:cNvPr>
          <p:cNvSpPr txBox="1"/>
          <p:nvPr/>
        </p:nvSpPr>
        <p:spPr>
          <a:xfrm>
            <a:off x="142240" y="302359"/>
            <a:ext cx="119075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Incluir temas de Ecologia Integral no currículo escolar, promovendo debates sobre sustentabilidade e ética ambiental.</a:t>
            </a:r>
          </a:p>
          <a:p>
            <a:pPr marL="514350" indent="-51435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Realizar oficinas e atividades práticas de educação ambiental com os alunos, como o cuidado com áreas verdes e hortas escolares.</a:t>
            </a:r>
          </a:p>
          <a:p>
            <a:pPr marL="514350" indent="-51435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Combater a desinformação e o negacionismo climático.</a:t>
            </a:r>
          </a:p>
          <a:p>
            <a:pPr marL="514350" indent="-51435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Incentivar o uso de materiais didáticos sustentáveis e reduzir o desperdício nas escolas.</a:t>
            </a:r>
          </a:p>
          <a:p>
            <a:pPr marL="514350" indent="-514350" algn="ctr">
              <a:buAutoNum type="arabicPeriod"/>
            </a:pPr>
            <a:endParaRPr lang="pt-BR" sz="2800" b="1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pt-BR" sz="2800" b="1" dirty="0">
                <a:latin typeface="Century Gothic" panose="020B0502020202020204" pitchFamily="34" charset="0"/>
              </a:rPr>
              <a:t>Estimular projetos de pesquisa e campanhas escolares voltadas para a conservação da biodiversidade e o combate às mudanças climáticas.</a:t>
            </a:r>
          </a:p>
        </p:txBody>
      </p:sp>
    </p:spTree>
    <p:extLst>
      <p:ext uri="{BB962C8B-B14F-4D97-AF65-F5344CB8AC3E}">
        <p14:creationId xmlns:p14="http://schemas.microsoft.com/office/powerpoint/2010/main" val="2685721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EBFB9-6EB0-D8D0-656E-ADB5C09B3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B383D-A9E5-7E7D-FD14-42AD939D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1041023"/>
            <a:ext cx="119380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Ó Deus, nosso Pai, ao contemplar o trabalho de tuas mãos, viste que tudo era muito bom! O nosso pecado, porém, feriu a beleza de tua obra, e hoje experimentamos suas consequências.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Por Jesus, teu Filho e nosso irmão, humildemente te pedimos: dá-nos, nesta Quaresma, a graça do sincero arrependimento e da conversão de nossas atitudes.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Que o teu Espírito Santo reacenda em nós a consciência da missão que de ti recebemos: cultivar e guardar a Criação, no cuidado e no respeito à vida.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Faz de nós, ó Deus, promotores da solidariedade e da justiça. Enquanto peregrinos, habitamos e construímos nossa Casa Comum, na esperança de um dia sermos acolhidos na Casa que preparaste para nós no Céu. Amém!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755D29-CA15-025A-4188-966EEF85C065}"/>
              </a:ext>
            </a:extLst>
          </p:cNvPr>
          <p:cNvSpPr txBox="1"/>
          <p:nvPr/>
        </p:nvSpPr>
        <p:spPr>
          <a:xfrm>
            <a:off x="1869440" y="210026"/>
            <a:ext cx="845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 Rounded MT Bold" panose="020F0704030504030204" pitchFamily="34" charset="0"/>
              </a:rPr>
              <a:t>ORAÇÃO CF 2025</a:t>
            </a:r>
          </a:p>
        </p:txBody>
      </p:sp>
    </p:spTree>
    <p:extLst>
      <p:ext uri="{BB962C8B-B14F-4D97-AF65-F5344CB8AC3E}">
        <p14:creationId xmlns:p14="http://schemas.microsoft.com/office/powerpoint/2010/main" val="1829419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A8592-10EF-C1DF-5C92-7A3BCB78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11" y="493060"/>
            <a:ext cx="7326655" cy="1649506"/>
          </a:xfrm>
        </p:spPr>
        <p:txBody>
          <a:bodyPr>
            <a:normAutofit/>
          </a:bodyPr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3D3C49-E370-3F68-B7D8-03FC908F4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765" y="2142566"/>
            <a:ext cx="11527185" cy="449131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*Texto Base da Campanha da Fraternidade 2025.</a:t>
            </a:r>
          </a:p>
          <a:p>
            <a:r>
              <a:rPr lang="pt-BR" dirty="0"/>
              <a:t>*https://www.vaticannews.va/pt/vaticano/news/2020-06/ecologia-integral-documento-laudato-si.html</a:t>
            </a:r>
          </a:p>
          <a:p>
            <a:endParaRPr lang="pt-BR" dirty="0"/>
          </a:p>
          <a:p>
            <a:r>
              <a:rPr lang="pt-BR" dirty="0"/>
              <a:t>*https://plataformadeacaolaudatosi.org/ecologia-integral-uma-abordagem-holistica-para-os-desafios-globais/</a:t>
            </a:r>
          </a:p>
        </p:txBody>
      </p:sp>
    </p:spTree>
    <p:extLst>
      <p:ext uri="{BB962C8B-B14F-4D97-AF65-F5344CB8AC3E}">
        <p14:creationId xmlns:p14="http://schemas.microsoft.com/office/powerpoint/2010/main" val="3442839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AC5C83-A7E7-250A-A831-FBD687B2E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118" y="1739153"/>
            <a:ext cx="11616832" cy="4930588"/>
          </a:xfrm>
        </p:spPr>
        <p:txBody>
          <a:bodyPr>
            <a:normAutofit fontScale="92500"/>
          </a:bodyPr>
          <a:lstStyle/>
          <a:p>
            <a:r>
              <a:rPr lang="pt-BR" dirty="0"/>
              <a:t>*https://www.cnbb.org.br/ecologia-integral-3/</a:t>
            </a:r>
          </a:p>
          <a:p>
            <a:r>
              <a:rPr lang="pt-BR" dirty="0"/>
              <a:t>*https://formacao.cancaonova.com/atualidade/meio-ambiente/voce-sabe-o-que-e-ecologia-integral/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*https://www.cnbb.org.br/ecologia-integral-um-caminho-de-vida-e-de-cura-para-um-planeta-doente/</a:t>
            </a:r>
          </a:p>
        </p:txBody>
      </p:sp>
    </p:spTree>
    <p:extLst>
      <p:ext uri="{BB962C8B-B14F-4D97-AF65-F5344CB8AC3E}">
        <p14:creationId xmlns:p14="http://schemas.microsoft.com/office/powerpoint/2010/main" val="480923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374841-1EE2-137D-2106-793C8652D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482" y="1407459"/>
            <a:ext cx="11455468" cy="4707987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*https://www.a12.com/redacaoa12/santo-padre/ecologia-integral-entenda-o-conceito-usado-pelo-papa-Francisco</a:t>
            </a:r>
          </a:p>
          <a:p>
            <a:r>
              <a:rPr lang="pt-BR"/>
              <a:t>*https://campanhas.cnbb.org.br/campanha/campanha-da-fraternidade-2025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*https://www.cnbb.org.br/campanha-da-fraternidade-2025-conheca-o-tema-a-identidade-visual-e-a-oracao/</a:t>
            </a:r>
          </a:p>
        </p:txBody>
      </p:sp>
    </p:spTree>
    <p:extLst>
      <p:ext uri="{BB962C8B-B14F-4D97-AF65-F5344CB8AC3E}">
        <p14:creationId xmlns:p14="http://schemas.microsoft.com/office/powerpoint/2010/main" val="86724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9680A-1672-46D0-C7AF-9D6037A95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8470934-467C-EA11-43F8-F2223162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OBJETIVO GERAL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F64ADF-76FD-ED9F-030F-9D2BCDFD20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2460715" y="-185252"/>
            <a:ext cx="4918607" cy="8666330"/>
          </a:xfrm>
        </p:spPr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D26D5F-399D-0738-179A-024E8B252E2A}"/>
              </a:ext>
            </a:extLst>
          </p:cNvPr>
          <p:cNvSpPr txBox="1"/>
          <p:nvPr/>
        </p:nvSpPr>
        <p:spPr>
          <a:xfrm>
            <a:off x="1858570" y="2026041"/>
            <a:ext cx="61228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0" i="0" dirty="0">
                <a:effectLst/>
                <a:latin typeface="Century Gothic" panose="020B0502020202020204" pitchFamily="34" charset="0"/>
              </a:rPr>
              <a:t>Promover, em espírito quaresmal e em tempos de urgente crise socioambiental, um processo de conversão integral, ouvindo o grito dos pobres e da Terra.</a:t>
            </a:r>
            <a:endParaRPr lang="pt-BR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0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E8E6A02-160E-CC42-C96C-60CF4496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OBJETIVOS ESPECÍFICOS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E2928A-9E93-68A7-A893-76730A3595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2269694" y="-706590"/>
            <a:ext cx="5725202" cy="9637058"/>
          </a:xfrm>
        </p:spPr>
        <p:txBody>
          <a:bodyPr>
            <a:normAutofit/>
          </a:bodyPr>
          <a:lstStyle/>
          <a:p>
            <a:pPr algn="ctr"/>
            <a:endParaRPr lang="pt-BR" dirty="0"/>
          </a:p>
          <a:p>
            <a:pPr algn="ctr"/>
            <a:r>
              <a:rPr lang="pt-BR" sz="2900" b="1" dirty="0">
                <a:solidFill>
                  <a:srgbClr val="FF0000"/>
                </a:solidFill>
              </a:rPr>
              <a:t>1</a:t>
            </a:r>
            <a:r>
              <a:rPr lang="pt-BR" sz="3100" b="1" dirty="0">
                <a:solidFill>
                  <a:srgbClr val="FF0000"/>
                </a:solidFill>
              </a:rPr>
              <a:t>.</a:t>
            </a:r>
            <a:r>
              <a:rPr lang="pt-BR" sz="3100" dirty="0">
                <a:solidFill>
                  <a:schemeClr val="tx1"/>
                </a:solidFill>
              </a:rPr>
              <a:t> Reconhecer as ações da </a:t>
            </a:r>
            <a:r>
              <a:rPr lang="pt-BR" sz="3100" dirty="0" err="1">
                <a:solidFill>
                  <a:schemeClr val="tx1"/>
                </a:solidFill>
              </a:rPr>
              <a:t>Laudato</a:t>
            </a:r>
            <a:r>
              <a:rPr lang="pt-BR" sz="3100" dirty="0">
                <a:solidFill>
                  <a:schemeClr val="tx1"/>
                </a:solidFill>
              </a:rPr>
              <a:t> Si’ e do Sínodo da Amazônia. </a:t>
            </a:r>
          </a:p>
          <a:p>
            <a:pPr algn="ctr"/>
            <a:r>
              <a:rPr lang="pt-BR" sz="3100" b="1" dirty="0">
                <a:solidFill>
                  <a:srgbClr val="FF0000"/>
                </a:solidFill>
              </a:rPr>
              <a:t>2.</a:t>
            </a:r>
            <a:r>
              <a:rPr lang="pt-BR" sz="3100" dirty="0">
                <a:solidFill>
                  <a:schemeClr val="tx1"/>
                </a:solidFill>
              </a:rPr>
              <a:t> Denunciar os impactos negativos do estilo de vida atual no planeta. </a:t>
            </a:r>
          </a:p>
          <a:p>
            <a:pPr algn="ctr"/>
            <a:r>
              <a:rPr lang="pt-BR" sz="3100" b="1" dirty="0">
                <a:solidFill>
                  <a:srgbClr val="FF0000"/>
                </a:solidFill>
              </a:rPr>
              <a:t>3.</a:t>
            </a:r>
            <a:r>
              <a:rPr lang="pt-BR" sz="3100" dirty="0">
                <a:solidFill>
                  <a:schemeClr val="tx1"/>
                </a:solidFill>
              </a:rPr>
              <a:t> Identificar as causas da crise climática e as "falsas soluções".</a:t>
            </a:r>
          </a:p>
          <a:p>
            <a:pPr algn="ctr"/>
            <a:r>
              <a:rPr lang="pt-BR" sz="3100" b="1" dirty="0">
                <a:solidFill>
                  <a:srgbClr val="FF0000"/>
                </a:solidFill>
              </a:rPr>
              <a:t>4.</a:t>
            </a:r>
            <a:r>
              <a:rPr lang="pt-BR" sz="3100" dirty="0">
                <a:solidFill>
                  <a:schemeClr val="tx1"/>
                </a:solidFill>
              </a:rPr>
              <a:t> Valorizar o “Evangelho da Criação” e a Aliança universal. </a:t>
            </a:r>
          </a:p>
          <a:p>
            <a:pPr algn="ctr"/>
            <a:r>
              <a:rPr lang="pt-BR" sz="3100" b="1" dirty="0">
                <a:solidFill>
                  <a:srgbClr val="FF0000"/>
                </a:solidFill>
              </a:rPr>
              <a:t>5.</a:t>
            </a:r>
            <a:r>
              <a:rPr lang="pt-BR" sz="3100" dirty="0">
                <a:solidFill>
                  <a:schemeClr val="tx1"/>
                </a:solidFill>
              </a:rPr>
              <a:t> Assumir o compromisso com a conversão integral. </a:t>
            </a:r>
          </a:p>
        </p:txBody>
      </p:sp>
    </p:spTree>
    <p:extLst>
      <p:ext uri="{BB962C8B-B14F-4D97-AF65-F5344CB8AC3E}">
        <p14:creationId xmlns:p14="http://schemas.microsoft.com/office/powerpoint/2010/main" val="376413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7D349-7C19-B88D-2CBF-F1A3BD10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7F8862C-F935-9C67-2BB9-35FA514D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OBJETIVOS ESPECÍFICOS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C60AF1-63AD-3C70-D5B7-49E9649EF4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2269694" y="-706590"/>
            <a:ext cx="5725202" cy="9637058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dirty="0"/>
          </a:p>
          <a:p>
            <a:pPr algn="ctr"/>
            <a:r>
              <a:rPr lang="pt-BR" sz="3100" b="1" dirty="0">
                <a:solidFill>
                  <a:srgbClr val="FF0000"/>
                </a:solidFill>
              </a:rPr>
              <a:t>6.</a:t>
            </a:r>
            <a:r>
              <a:rPr lang="pt-BR" sz="3100" dirty="0">
                <a:solidFill>
                  <a:schemeClr val="tx1"/>
                </a:solidFill>
              </a:rPr>
              <a:t> Viver as propostas do Ano Jubilar em novas relações. </a:t>
            </a:r>
          </a:p>
          <a:p>
            <a:pPr algn="ctr"/>
            <a:r>
              <a:rPr lang="pt-BR" sz="3100" b="1" dirty="0">
                <a:solidFill>
                  <a:srgbClr val="FF0000"/>
                </a:solidFill>
              </a:rPr>
              <a:t>7.</a:t>
            </a:r>
            <a:r>
              <a:rPr lang="pt-BR" sz="3100" dirty="0">
                <a:solidFill>
                  <a:schemeClr val="tx1"/>
                </a:solidFill>
              </a:rPr>
              <a:t> Promover a Ecologia Integral como eixo transversal cristão. </a:t>
            </a:r>
          </a:p>
          <a:p>
            <a:pPr algn="ctr"/>
            <a:r>
              <a:rPr lang="pt-BR" sz="3100" b="1" dirty="0">
                <a:solidFill>
                  <a:srgbClr val="FF0000"/>
                </a:solidFill>
              </a:rPr>
              <a:t>8.</a:t>
            </a:r>
            <a:r>
              <a:rPr lang="pt-BR" sz="3100" dirty="0">
                <a:solidFill>
                  <a:schemeClr val="tx1"/>
                </a:solidFill>
              </a:rPr>
              <a:t> Apoiar pastorais e movimentos socioambientais em articulação. </a:t>
            </a:r>
          </a:p>
          <a:p>
            <a:pPr algn="ctr"/>
            <a:r>
              <a:rPr lang="pt-BR" sz="3100" b="1" dirty="0">
                <a:solidFill>
                  <a:srgbClr val="FF0000"/>
                </a:solidFill>
              </a:rPr>
              <a:t>9.</a:t>
            </a:r>
            <a:r>
              <a:rPr lang="pt-BR" sz="3100" dirty="0">
                <a:solidFill>
                  <a:schemeClr val="tx1"/>
                </a:solidFill>
              </a:rPr>
              <a:t> Estimular mudanças no modelo econômico destrutivo. </a:t>
            </a:r>
          </a:p>
          <a:p>
            <a:pPr algn="ctr"/>
            <a:r>
              <a:rPr lang="pt-BR" sz="3100" b="1" dirty="0">
                <a:solidFill>
                  <a:srgbClr val="FF0000"/>
                </a:solidFill>
              </a:rPr>
              <a:t>10.</a:t>
            </a:r>
            <a:r>
              <a:rPr lang="pt-BR" sz="3100" dirty="0">
                <a:solidFill>
                  <a:schemeClr val="tx1"/>
                </a:solidFill>
              </a:rPr>
              <a:t> Defender vítimas de desastres naturais e crimes ambientais. </a:t>
            </a:r>
          </a:p>
          <a:p>
            <a:pPr algn="ctr"/>
            <a:r>
              <a:rPr lang="pt-BR" sz="3100" b="1" dirty="0">
                <a:solidFill>
                  <a:srgbClr val="FF0000"/>
                </a:solidFill>
              </a:rPr>
              <a:t>11.</a:t>
            </a:r>
            <a:r>
              <a:rPr lang="pt-BR" sz="3100" dirty="0">
                <a:solidFill>
                  <a:schemeClr val="tx1"/>
                </a:solidFill>
              </a:rPr>
              <a:t> Celebrar 10 anos da </a:t>
            </a:r>
            <a:r>
              <a:rPr lang="pt-BR" sz="3100" dirty="0" err="1">
                <a:solidFill>
                  <a:schemeClr val="tx1"/>
                </a:solidFill>
              </a:rPr>
              <a:t>Laudato</a:t>
            </a:r>
            <a:r>
              <a:rPr lang="pt-BR" sz="3100" dirty="0">
                <a:solidFill>
                  <a:schemeClr val="tx1"/>
                </a:solidFill>
              </a:rPr>
              <a:t> Si’ com avanços nas temáticas abordadas.</a:t>
            </a:r>
          </a:p>
        </p:txBody>
      </p:sp>
    </p:spTree>
    <p:extLst>
      <p:ext uri="{BB962C8B-B14F-4D97-AF65-F5344CB8AC3E}">
        <p14:creationId xmlns:p14="http://schemas.microsoft.com/office/powerpoint/2010/main" val="262210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064E2-7713-F476-C54F-48F7AAC6C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EDEC5F-BD40-0A88-3039-8D1FAA041EF2}"/>
              </a:ext>
            </a:extLst>
          </p:cNvPr>
          <p:cNvSpPr txBox="1"/>
          <p:nvPr/>
        </p:nvSpPr>
        <p:spPr>
          <a:xfrm>
            <a:off x="336176" y="188260"/>
            <a:ext cx="11519648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4B4F58"/>
                </a:solidFill>
                <a:latin typeface="Century Gothic" panose="020B0502020202020204" pitchFamily="34" charset="0"/>
              </a:rPr>
              <a:t>Durante os 61 anos da CF no Brasil, o tema da ecologia foi tratada por 8 </a:t>
            </a:r>
            <a:r>
              <a:rPr lang="pt-BR" sz="2000" i="1" dirty="0" err="1">
                <a:solidFill>
                  <a:srgbClr val="4B4F58"/>
                </a:solidFill>
                <a:latin typeface="Century Gothic" panose="020B0502020202020204" pitchFamily="34" charset="0"/>
              </a:rPr>
              <a:t>CF´s</a:t>
            </a:r>
            <a:r>
              <a:rPr lang="pt-BR" sz="2000" i="1" dirty="0">
                <a:solidFill>
                  <a:srgbClr val="4B4F58"/>
                </a:solidFill>
                <a:latin typeface="Century Gothic" panose="020B0502020202020204" pitchFamily="34" charset="0"/>
              </a:rPr>
              <a:t>, a saber:</a:t>
            </a:r>
          </a:p>
          <a:p>
            <a:pPr algn="just" fontAlgn="base">
              <a:spcAft>
                <a:spcPts val="750"/>
              </a:spcAft>
            </a:pPr>
            <a:endParaRPr lang="pt-BR" sz="2000" i="1" dirty="0">
              <a:solidFill>
                <a:srgbClr val="4B4F58"/>
              </a:solidFill>
              <a:latin typeface="Century Gothic" panose="020B0502020202020204" pitchFamily="34" charset="0"/>
            </a:endParaRPr>
          </a:p>
          <a:p>
            <a:pPr marL="342900" indent="-342900" algn="just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Na CF 1979</a:t>
            </a:r>
            <a:r>
              <a:rPr lang="pt-BR" sz="2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Por um mundo mais humano: Preserve o que é de todos”; </a:t>
            </a:r>
          </a:p>
          <a:p>
            <a:pPr marL="342900" indent="-342900" algn="just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na CF 1986</a:t>
            </a:r>
            <a:r>
              <a:rPr lang="pt-BR" sz="2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Fraternidade e a Terra: Terra de Deus, terra de irmãos; </a:t>
            </a:r>
          </a:p>
          <a:p>
            <a:pPr marL="342900" indent="-342900" algn="just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na CF 2002</a:t>
            </a:r>
            <a:r>
              <a:rPr lang="pt-BR" sz="2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Fraternidade e povos indígenas: Por uma terra sem males; </a:t>
            </a:r>
          </a:p>
          <a:p>
            <a:pPr marL="342900" indent="-342900" algn="just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na CF 2004</a:t>
            </a:r>
            <a:r>
              <a:rPr lang="pt-BR" sz="2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Fraternidade e água: Água, fonte de vida; </a:t>
            </a:r>
          </a:p>
          <a:p>
            <a:pPr marL="342900" indent="-342900" algn="just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na CF 2007</a:t>
            </a:r>
            <a:r>
              <a:rPr lang="pt-BR" sz="2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Fraternidade e Amazônia: vida e missão neste chão; </a:t>
            </a:r>
          </a:p>
          <a:p>
            <a:pPr marL="342900" indent="-342900" algn="just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na CF 2011</a:t>
            </a:r>
            <a:r>
              <a:rPr lang="pt-BR" sz="2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Fraternidade e a Vida no Planeta: “A Criação geme em dores de parto” (</a:t>
            </a:r>
            <a:r>
              <a:rPr lang="pt-BR" sz="2000" b="0" i="0" dirty="0" err="1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Rm</a:t>
            </a:r>
            <a:r>
              <a:rPr lang="pt-BR" sz="2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 8,22); </a:t>
            </a:r>
          </a:p>
          <a:p>
            <a:pPr marL="342900" indent="-342900" algn="just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na CF 2016</a:t>
            </a:r>
            <a:r>
              <a:rPr lang="pt-BR" sz="2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Casa comum, nossa responsabilidade: “Quero ver o direito brotar como fonte e correr a justiça qual riacho que não seca” (Am 5,17);</a:t>
            </a:r>
          </a:p>
          <a:p>
            <a:pPr marL="342900" indent="-342900" algn="just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na CF 2017</a:t>
            </a:r>
            <a:r>
              <a:rPr lang="pt-BR" sz="2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, Fraternidade: Biomas Brasileiros e defesa da vida: “Cultivar e guardar a Criação” (</a:t>
            </a:r>
            <a:r>
              <a:rPr lang="pt-BR" sz="2000" b="0" i="0" dirty="0" err="1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Gn</a:t>
            </a:r>
            <a:r>
              <a:rPr lang="pt-BR" sz="2000" b="0" i="0" dirty="0">
                <a:solidFill>
                  <a:srgbClr val="434040"/>
                </a:solidFill>
                <a:effectLst/>
                <a:latin typeface="Century Gothic" panose="020B0502020202020204" pitchFamily="34" charset="0"/>
              </a:rPr>
              <a:t> 2,15). </a:t>
            </a:r>
          </a:p>
        </p:txBody>
      </p:sp>
    </p:spTree>
    <p:extLst>
      <p:ext uri="{BB962C8B-B14F-4D97-AF65-F5344CB8AC3E}">
        <p14:creationId xmlns:p14="http://schemas.microsoft.com/office/powerpoint/2010/main" val="363949768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8_Desing Slides_V2_Nature_FINAL new.potx" id="{7E82DB2C-F74C-497E-9220-2008DA24C90E}" vid="{9AACF44B-B503-4D1E-882A-7B3D46FD07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464A55-2C9F-40E6-9081-C75A0B0A3876}">
  <ds:schemaRefs>
    <ds:schemaRef ds:uri="http://schemas.microsoft.com/office/2006/metadata/properties"/>
    <ds:schemaRef ds:uri="http://schemas.microsoft.com/office/infopath/2007/PartnerControls"/>
    <ds:schemaRef ds:uri="f40e8ec9-c0d5-46bf-ada4-d85cb00858d0"/>
  </ds:schemaRefs>
</ds:datastoreItem>
</file>

<file path=customXml/itemProps2.xml><?xml version="1.0" encoding="utf-8"?>
<ds:datastoreItem xmlns:ds="http://schemas.openxmlformats.org/officeDocument/2006/customXml" ds:itemID="{C29960AC-1E59-482F-808E-4FF99120B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549989-2F81-494A-8702-B23B7C7EE3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slide com Tema de Natureza</Template>
  <TotalTime>453</TotalTime>
  <Words>3452</Words>
  <Application>Microsoft Office PowerPoint</Application>
  <PresentationFormat>Widescreen</PresentationFormat>
  <Paragraphs>212</Paragraphs>
  <Slides>55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4" baseType="lpstr">
      <vt:lpstr>Arial</vt:lpstr>
      <vt:lpstr>Arial Rounded MT Bold</vt:lpstr>
      <vt:lpstr>Brush Script MT</vt:lpstr>
      <vt:lpstr>Calibri</vt:lpstr>
      <vt:lpstr>Calibri Light</vt:lpstr>
      <vt:lpstr>Calisto MT</vt:lpstr>
      <vt:lpstr>Century Gothic</vt:lpstr>
      <vt:lpstr>Times New Roman</vt:lpstr>
      <vt:lpstr>Nature</vt:lpstr>
      <vt:lpstr>Clique para editar o título</vt:lpstr>
      <vt:lpstr>Apresentação do PowerPoint</vt:lpstr>
      <vt:lpstr>Apresentação do PowerPoint</vt:lpstr>
      <vt:lpstr> Tema: Fraternidade e Ecologia Integral Lema: “Deus viu que tudo era muito bom” (Gn 1,31)</vt:lpstr>
      <vt:lpstr> Tema: Fraternidade e Ecologia Integral Lema: “Deus viu que tudo era muito bom” (Gn 1,31)</vt:lpstr>
      <vt:lpstr>OBJETIVO GERAL</vt:lpstr>
      <vt:lpstr>OBJETIVOS ESPECÍFICOS</vt:lpstr>
      <vt:lpstr>OBJETIVOS ESPECÍFICOS</vt:lpstr>
      <vt:lpstr>Apresentação do PowerPoint</vt:lpstr>
      <vt:lpstr> ELEMENTOS DA IDENTIDADE VISUAL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Enéas</dc:creator>
  <cp:lastModifiedBy>Jose Enéas</cp:lastModifiedBy>
  <cp:revision>3</cp:revision>
  <dcterms:created xsi:type="dcterms:W3CDTF">2025-01-25T00:07:43Z</dcterms:created>
  <dcterms:modified xsi:type="dcterms:W3CDTF">2025-02-06T13:33:04Z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